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0" r:id="rId4"/>
    <p:sldId id="258" r:id="rId5"/>
    <p:sldId id="259" r:id="rId6"/>
    <p:sldId id="261" r:id="rId7"/>
    <p:sldId id="262" r:id="rId8"/>
    <p:sldId id="263" r:id="rId9"/>
    <p:sldId id="264" r:id="rId10"/>
    <p:sldId id="265" r:id="rId11"/>
    <p:sldId id="266" r:id="rId12"/>
    <p:sldId id="267" r:id="rId13"/>
  </p:sldIdLst>
  <p:sldSz cx="18288000" cy="10287000"/>
  <p:notesSz cx="6858000" cy="9144000"/>
  <p:embeddedFontLst>
    <p:embeddedFont>
      <p:font typeface="Poppins Bold" panose="020B0604020202020204" charset="0"/>
      <p:regular r:id="rId14"/>
    </p:embeddedFont>
    <p:embeddedFont>
      <p:font typeface="Canva Sans Bold" panose="020B0604020202020204" charset="0"/>
      <p:regular r:id="rId15"/>
    </p:embeddedFont>
    <p:embeddedFont>
      <p:font typeface="Poppins" panose="020B0604020202020204" charset="0"/>
      <p:regular r:id="rId16"/>
    </p:embeddedFont>
    <p:embeddedFont>
      <p:font typeface="Calibri" panose="020F0502020204030204" pitchFamily="34" charset="0"/>
      <p:regular r:id="rId17"/>
      <p:bold r:id="rId18"/>
      <p:italic r:id="rId19"/>
      <p:boldItalic r:id="rId20"/>
    </p:embeddedFont>
    <p:embeddedFont>
      <p:font typeface="Poppins Light" panose="020B0604020202020204" charset="0"/>
      <p:regular r:id="rId21"/>
    </p:embeddedFont>
    <p:embeddedFont>
      <p:font typeface="Helios Extende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620"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F4B5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419850" cy="10287000"/>
            <a:chOff x="0" y="0"/>
            <a:chExt cx="1690825" cy="2709333"/>
          </a:xfrm>
        </p:grpSpPr>
        <p:sp>
          <p:nvSpPr>
            <p:cNvPr id="3" name="Freeform 3"/>
            <p:cNvSpPr/>
            <p:nvPr/>
          </p:nvSpPr>
          <p:spPr>
            <a:xfrm>
              <a:off x="0" y="0"/>
              <a:ext cx="1690825" cy="2709333"/>
            </a:xfrm>
            <a:custGeom>
              <a:avLst/>
              <a:gdLst/>
              <a:ahLst/>
              <a:cxnLst/>
              <a:rect l="l" t="t" r="r" b="b"/>
              <a:pathLst>
                <a:path w="1690825" h="2709333">
                  <a:moveTo>
                    <a:pt x="0" y="0"/>
                  </a:moveTo>
                  <a:lnTo>
                    <a:pt x="1690825" y="0"/>
                  </a:lnTo>
                  <a:lnTo>
                    <a:pt x="1690825" y="2709333"/>
                  </a:lnTo>
                  <a:lnTo>
                    <a:pt x="0" y="2709333"/>
                  </a:lnTo>
                  <a:close/>
                </a:path>
              </a:pathLst>
            </a:custGeom>
            <a:solidFill>
              <a:srgbClr val="F3EDDA"/>
            </a:solidFill>
          </p:spPr>
        </p:sp>
        <p:sp>
          <p:nvSpPr>
            <p:cNvPr id="4" name="TextBox 4"/>
            <p:cNvSpPr txBox="1"/>
            <p:nvPr/>
          </p:nvSpPr>
          <p:spPr>
            <a:xfrm>
              <a:off x="0" y="-66675"/>
              <a:ext cx="1690825" cy="2776008"/>
            </a:xfrm>
            <a:prstGeom prst="rect">
              <a:avLst/>
            </a:prstGeom>
          </p:spPr>
          <p:txBody>
            <a:bodyPr lIns="50800" tIns="50800" rIns="50800" bIns="50800" rtlCol="0" anchor="ctr"/>
            <a:lstStyle/>
            <a:p>
              <a:pPr marL="0" lvl="0" indent="0" algn="ctr">
                <a:lnSpc>
                  <a:spcPts val="3359"/>
                </a:lnSpc>
              </a:pPr>
              <a:endParaRPr/>
            </a:p>
          </p:txBody>
        </p:sp>
      </p:grpSp>
      <p:grpSp>
        <p:nvGrpSpPr>
          <p:cNvPr id="5" name="Group 5"/>
          <p:cNvGrpSpPr/>
          <p:nvPr/>
        </p:nvGrpSpPr>
        <p:grpSpPr>
          <a:xfrm>
            <a:off x="666750" y="666750"/>
            <a:ext cx="7191375" cy="8966200"/>
            <a:chOff x="0" y="0"/>
            <a:chExt cx="1614733" cy="2013248"/>
          </a:xfrm>
        </p:grpSpPr>
        <p:sp>
          <p:nvSpPr>
            <p:cNvPr id="6" name="Freeform 6"/>
            <p:cNvSpPr/>
            <p:nvPr/>
          </p:nvSpPr>
          <p:spPr>
            <a:xfrm>
              <a:off x="0" y="0"/>
              <a:ext cx="1614733" cy="2013248"/>
            </a:xfrm>
            <a:custGeom>
              <a:avLst/>
              <a:gdLst/>
              <a:ahLst/>
              <a:cxnLst/>
              <a:rect l="l" t="t" r="r" b="b"/>
              <a:pathLst>
                <a:path w="1614733" h="2013248">
                  <a:moveTo>
                    <a:pt x="52751" y="0"/>
                  </a:moveTo>
                  <a:lnTo>
                    <a:pt x="1561982" y="0"/>
                  </a:lnTo>
                  <a:cubicBezTo>
                    <a:pt x="1575972" y="0"/>
                    <a:pt x="1589390" y="5558"/>
                    <a:pt x="1599283" y="15450"/>
                  </a:cubicBezTo>
                  <a:cubicBezTo>
                    <a:pt x="1609175" y="25343"/>
                    <a:pt x="1614733" y="38761"/>
                    <a:pt x="1614733" y="52751"/>
                  </a:cubicBezTo>
                  <a:lnTo>
                    <a:pt x="1614733" y="1960496"/>
                  </a:lnTo>
                  <a:cubicBezTo>
                    <a:pt x="1614733" y="1974487"/>
                    <a:pt x="1609175" y="1987904"/>
                    <a:pt x="1599283" y="1997797"/>
                  </a:cubicBezTo>
                  <a:cubicBezTo>
                    <a:pt x="1589390" y="2007690"/>
                    <a:pt x="1575972" y="2013248"/>
                    <a:pt x="1561982" y="2013248"/>
                  </a:cubicBezTo>
                  <a:lnTo>
                    <a:pt x="52751" y="2013248"/>
                  </a:lnTo>
                  <a:cubicBezTo>
                    <a:pt x="38761" y="2013248"/>
                    <a:pt x="25343" y="2007690"/>
                    <a:pt x="15450" y="1997797"/>
                  </a:cubicBezTo>
                  <a:cubicBezTo>
                    <a:pt x="5558" y="1987904"/>
                    <a:pt x="0" y="1974487"/>
                    <a:pt x="0" y="1960496"/>
                  </a:cubicBezTo>
                  <a:lnTo>
                    <a:pt x="0" y="52751"/>
                  </a:lnTo>
                  <a:cubicBezTo>
                    <a:pt x="0" y="38761"/>
                    <a:pt x="5558" y="25343"/>
                    <a:pt x="15450" y="15450"/>
                  </a:cubicBezTo>
                  <a:cubicBezTo>
                    <a:pt x="25343" y="5558"/>
                    <a:pt x="38761" y="0"/>
                    <a:pt x="52751" y="0"/>
                  </a:cubicBezTo>
                  <a:close/>
                </a:path>
              </a:pathLst>
            </a:custGeom>
            <a:blipFill>
              <a:blip r:embed="rId2"/>
              <a:stretch>
                <a:fillRect t="-128" b="-128"/>
              </a:stretch>
            </a:blipFill>
          </p:spPr>
        </p:sp>
      </p:grpSp>
      <p:grpSp>
        <p:nvGrpSpPr>
          <p:cNvPr id="7" name="Group 7"/>
          <p:cNvGrpSpPr/>
          <p:nvPr/>
        </p:nvGrpSpPr>
        <p:grpSpPr>
          <a:xfrm>
            <a:off x="18097862" y="0"/>
            <a:ext cx="190138" cy="10287000"/>
            <a:chOff x="0" y="0"/>
            <a:chExt cx="50077" cy="2709333"/>
          </a:xfrm>
        </p:grpSpPr>
        <p:sp>
          <p:nvSpPr>
            <p:cNvPr id="8" name="Freeform 8"/>
            <p:cNvSpPr/>
            <p:nvPr/>
          </p:nvSpPr>
          <p:spPr>
            <a:xfrm>
              <a:off x="0" y="0"/>
              <a:ext cx="50077" cy="2709333"/>
            </a:xfrm>
            <a:custGeom>
              <a:avLst/>
              <a:gdLst/>
              <a:ahLst/>
              <a:cxnLst/>
              <a:rect l="l" t="t" r="r" b="b"/>
              <a:pathLst>
                <a:path w="50077" h="2709333">
                  <a:moveTo>
                    <a:pt x="0" y="0"/>
                  </a:moveTo>
                  <a:lnTo>
                    <a:pt x="50077" y="0"/>
                  </a:lnTo>
                  <a:lnTo>
                    <a:pt x="50077" y="2709333"/>
                  </a:lnTo>
                  <a:lnTo>
                    <a:pt x="0" y="2709333"/>
                  </a:lnTo>
                  <a:close/>
                </a:path>
              </a:pathLst>
            </a:custGeom>
            <a:solidFill>
              <a:srgbClr val="F3EDDA"/>
            </a:solidFill>
          </p:spPr>
        </p:sp>
        <p:sp>
          <p:nvSpPr>
            <p:cNvPr id="9" name="TextBox 9"/>
            <p:cNvSpPr txBox="1"/>
            <p:nvPr/>
          </p:nvSpPr>
          <p:spPr>
            <a:xfrm>
              <a:off x="0" y="-66675"/>
              <a:ext cx="50077" cy="2776008"/>
            </a:xfrm>
            <a:prstGeom prst="rect">
              <a:avLst/>
            </a:prstGeom>
          </p:spPr>
          <p:txBody>
            <a:bodyPr lIns="50800" tIns="50800" rIns="50800" bIns="50800" rtlCol="0" anchor="ctr"/>
            <a:lstStyle/>
            <a:p>
              <a:pPr marL="0" lvl="0" indent="0" algn="ctr">
                <a:lnSpc>
                  <a:spcPts val="3359"/>
                </a:lnSpc>
                <a:spcBef>
                  <a:spcPct val="0"/>
                </a:spcBef>
              </a:pPr>
              <a:endParaRPr/>
            </a:p>
          </p:txBody>
        </p:sp>
      </p:grpSp>
      <p:grpSp>
        <p:nvGrpSpPr>
          <p:cNvPr id="10" name="Group 10"/>
          <p:cNvGrpSpPr/>
          <p:nvPr/>
        </p:nvGrpSpPr>
        <p:grpSpPr>
          <a:xfrm>
            <a:off x="9296400" y="1562100"/>
            <a:ext cx="6886575" cy="5344036"/>
            <a:chOff x="0" y="0"/>
            <a:chExt cx="9182100" cy="7125381"/>
          </a:xfrm>
        </p:grpSpPr>
        <p:sp>
          <p:nvSpPr>
            <p:cNvPr id="11" name="TextBox 11"/>
            <p:cNvSpPr txBox="1"/>
            <p:nvPr/>
          </p:nvSpPr>
          <p:spPr>
            <a:xfrm>
              <a:off x="0" y="4346152"/>
              <a:ext cx="9182100" cy="2779230"/>
            </a:xfrm>
            <a:prstGeom prst="rect">
              <a:avLst/>
            </a:prstGeom>
          </p:spPr>
          <p:txBody>
            <a:bodyPr lIns="0" tIns="0" rIns="0" bIns="0" rtlCol="0" anchor="t">
              <a:spAutoFit/>
            </a:bodyPr>
            <a:lstStyle/>
            <a:p>
              <a:pPr marL="0" lvl="0" indent="0" algn="l">
                <a:lnSpc>
                  <a:spcPts val="3359"/>
                </a:lnSpc>
              </a:pPr>
              <a:r>
                <a:rPr lang="en-US" sz="2400" dirty="0">
                  <a:solidFill>
                    <a:srgbClr val="E4D9C8"/>
                  </a:solidFill>
                  <a:latin typeface="Poppins Light"/>
                  <a:ea typeface="Poppins Light"/>
                  <a:cs typeface="Poppins Light"/>
                  <a:sym typeface="Poppins Light"/>
                </a:rPr>
                <a:t>This presentation covers the principles of Lenz’s Law, explaining how induced currents oppose changes in magnetic flux, ensuring energy conservation in electromagnetic systems.</a:t>
              </a:r>
            </a:p>
          </p:txBody>
        </p:sp>
        <p:sp>
          <p:nvSpPr>
            <p:cNvPr id="12" name="TextBox 12"/>
            <p:cNvSpPr txBox="1"/>
            <p:nvPr/>
          </p:nvSpPr>
          <p:spPr>
            <a:xfrm>
              <a:off x="0" y="28575"/>
              <a:ext cx="9182100" cy="3689985"/>
            </a:xfrm>
            <a:prstGeom prst="rect">
              <a:avLst/>
            </a:prstGeom>
          </p:spPr>
          <p:txBody>
            <a:bodyPr lIns="0" tIns="0" rIns="0" bIns="0" rtlCol="0" anchor="t">
              <a:spAutoFit/>
            </a:bodyPr>
            <a:lstStyle/>
            <a:p>
              <a:pPr marL="0" lvl="0" indent="0" algn="l">
                <a:lnSpc>
                  <a:spcPts val="10560"/>
                </a:lnSpc>
              </a:pPr>
              <a:r>
                <a:rPr lang="en-US" sz="9600">
                  <a:solidFill>
                    <a:srgbClr val="E4D9C8"/>
                  </a:solidFill>
                  <a:latin typeface="Helios Extended"/>
                  <a:ea typeface="Helios Extended"/>
                  <a:cs typeface="Helios Extended"/>
                  <a:sym typeface="Helios Extended"/>
                </a:rPr>
                <a:t>Lenz’s Law</a:t>
              </a:r>
            </a:p>
          </p:txBody>
        </p:sp>
      </p:grpSp>
      <p:sp>
        <p:nvSpPr>
          <p:cNvPr id="13" name="TextBox 13"/>
          <p:cNvSpPr txBox="1"/>
          <p:nvPr/>
        </p:nvSpPr>
        <p:spPr>
          <a:xfrm>
            <a:off x="9296400" y="8658225"/>
            <a:ext cx="6886575" cy="441350"/>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E4D9C8"/>
                </a:solidFill>
                <a:latin typeface="Poppins Bold"/>
                <a:ea typeface="Poppins Bold"/>
                <a:cs typeface="Poppins Bold"/>
                <a:sym typeface="Poppins Bold"/>
              </a:rPr>
              <a:t>OCTOBER 2025</a:t>
            </a:r>
          </a:p>
        </p:txBody>
      </p:sp>
      <p:sp>
        <p:nvSpPr>
          <p:cNvPr id="14" name="TextBox 14"/>
          <p:cNvSpPr txBox="1"/>
          <p:nvPr/>
        </p:nvSpPr>
        <p:spPr>
          <a:xfrm>
            <a:off x="13411200" y="6584416"/>
            <a:ext cx="3146450" cy="1744067"/>
          </a:xfrm>
          <a:prstGeom prst="rect">
            <a:avLst/>
          </a:prstGeom>
        </p:spPr>
        <p:txBody>
          <a:bodyPr wrap="square" lIns="0" tIns="0" rIns="0" bIns="0" rtlCol="0" anchor="t">
            <a:spAutoFit/>
          </a:bodyPr>
          <a:lstStyle/>
          <a:p>
            <a:pPr algn="r">
              <a:lnSpc>
                <a:spcPts val="3359"/>
              </a:lnSpc>
            </a:pPr>
            <a:r>
              <a:rPr lang="en-US" sz="2400" dirty="0">
                <a:solidFill>
                  <a:srgbClr val="E4D9C8"/>
                </a:solidFill>
                <a:latin typeface="Poppins"/>
                <a:ea typeface="Poppins"/>
                <a:cs typeface="Poppins"/>
                <a:sym typeface="Poppins"/>
              </a:rPr>
              <a:t>Muhammad  </a:t>
            </a:r>
            <a:r>
              <a:rPr lang="en-US" sz="2400" dirty="0" smtClean="0">
                <a:solidFill>
                  <a:srgbClr val="E4D9C8"/>
                </a:solidFill>
                <a:latin typeface="Poppins"/>
                <a:ea typeface="Poppins"/>
                <a:cs typeface="Poppins"/>
                <a:sym typeface="Poppins"/>
              </a:rPr>
              <a:t>Taha</a:t>
            </a:r>
          </a:p>
          <a:p>
            <a:pPr algn="r">
              <a:lnSpc>
                <a:spcPts val="3359"/>
              </a:lnSpc>
            </a:pPr>
            <a:r>
              <a:rPr lang="en-US" sz="2400" dirty="0" smtClean="0">
                <a:solidFill>
                  <a:srgbClr val="E4D9C8"/>
                </a:solidFill>
                <a:latin typeface="Poppins"/>
                <a:ea typeface="Poppins"/>
                <a:cs typeface="Poppins"/>
                <a:sym typeface="Poppins"/>
              </a:rPr>
              <a:t>       25F-069</a:t>
            </a:r>
          </a:p>
          <a:p>
            <a:pPr algn="r">
              <a:lnSpc>
                <a:spcPts val="3359"/>
              </a:lnSpc>
            </a:pPr>
            <a:r>
              <a:rPr lang="en-US" sz="2400" dirty="0" smtClean="0">
                <a:solidFill>
                  <a:srgbClr val="E4D9C8"/>
                </a:solidFill>
                <a:latin typeface="Poppins"/>
                <a:ea typeface="Poppins"/>
                <a:cs typeface="Poppins"/>
                <a:sym typeface="Poppins"/>
              </a:rPr>
              <a:t>Physics</a:t>
            </a:r>
            <a:endParaRPr lang="en-US" sz="2400" dirty="0">
              <a:solidFill>
                <a:srgbClr val="E4D9C8"/>
              </a:solidFill>
              <a:latin typeface="Poppins"/>
              <a:ea typeface="Poppins"/>
              <a:cs typeface="Poppins"/>
              <a:sym typeface="Poppins"/>
            </a:endParaRPr>
          </a:p>
          <a:p>
            <a:pPr marL="0" lvl="0" indent="0" algn="r">
              <a:lnSpc>
                <a:spcPts val="3359"/>
              </a:lnSpc>
              <a:spcBef>
                <a:spcPct val="0"/>
              </a:spcBef>
            </a:pPr>
            <a:r>
              <a:rPr lang="en-US" sz="2400" dirty="0" err="1">
                <a:solidFill>
                  <a:srgbClr val="E4D9C8"/>
                </a:solidFill>
                <a:latin typeface="Poppins"/>
                <a:ea typeface="Poppins"/>
                <a:cs typeface="Poppins"/>
                <a:sym typeface="Poppins"/>
              </a:rPr>
              <a:t>Dr.Ilyas</a:t>
            </a:r>
            <a:r>
              <a:rPr lang="en-US" sz="2400" dirty="0">
                <a:solidFill>
                  <a:srgbClr val="E4D9C8"/>
                </a:solidFill>
                <a:latin typeface="Poppins"/>
                <a:ea typeface="Poppins"/>
                <a:cs typeface="Poppins"/>
                <a:sym typeface="Poppins"/>
              </a:rPr>
              <a:t> </a:t>
            </a:r>
            <a:r>
              <a:rPr lang="en-US" sz="2400" dirty="0" err="1">
                <a:solidFill>
                  <a:srgbClr val="E4D9C8"/>
                </a:solidFill>
                <a:latin typeface="Poppins"/>
                <a:ea typeface="Poppins"/>
                <a:cs typeface="Poppins"/>
                <a:sym typeface="Poppins"/>
              </a:rPr>
              <a:t>Abro</a:t>
            </a:r>
            <a:endParaRPr lang="en-US" sz="2400" dirty="0">
              <a:solidFill>
                <a:srgbClr val="E4D9C8"/>
              </a:solidFill>
              <a:latin typeface="Poppins"/>
              <a:ea typeface="Poppins"/>
              <a:cs typeface="Poppins"/>
              <a:sym typeface="Poppins"/>
            </a:endParaRPr>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F4B52"/>
        </a:solidFill>
        <a:effectLst/>
      </p:bgPr>
    </p:bg>
    <p:spTree>
      <p:nvGrpSpPr>
        <p:cNvPr id="1" name=""/>
        <p:cNvGrpSpPr/>
        <p:nvPr/>
      </p:nvGrpSpPr>
      <p:grpSpPr>
        <a:xfrm>
          <a:off x="0" y="0"/>
          <a:ext cx="0" cy="0"/>
          <a:chOff x="0" y="0"/>
          <a:chExt cx="0" cy="0"/>
        </a:xfrm>
      </p:grpSpPr>
      <p:sp>
        <p:nvSpPr>
          <p:cNvPr id="2" name="AutoShape 2"/>
          <p:cNvSpPr/>
          <p:nvPr/>
        </p:nvSpPr>
        <p:spPr>
          <a:xfrm>
            <a:off x="12172950" y="0"/>
            <a:ext cx="6115050" cy="10287000"/>
          </a:xfrm>
          <a:prstGeom prst="rect">
            <a:avLst/>
          </a:prstGeom>
          <a:solidFill>
            <a:srgbClr val="F3EDDA"/>
          </a:solidFill>
        </p:spPr>
      </p:sp>
      <p:grpSp>
        <p:nvGrpSpPr>
          <p:cNvPr id="3" name="Group 3"/>
          <p:cNvGrpSpPr/>
          <p:nvPr/>
        </p:nvGrpSpPr>
        <p:grpSpPr>
          <a:xfrm>
            <a:off x="6419850" y="4248150"/>
            <a:ext cx="3565629" cy="4476750"/>
            <a:chOff x="0" y="0"/>
            <a:chExt cx="931815" cy="1169921"/>
          </a:xfrm>
        </p:grpSpPr>
        <p:sp>
          <p:nvSpPr>
            <p:cNvPr id="4" name="Freeform 4"/>
            <p:cNvSpPr/>
            <p:nvPr/>
          </p:nvSpPr>
          <p:spPr>
            <a:xfrm>
              <a:off x="0" y="0"/>
              <a:ext cx="931815" cy="1169921"/>
            </a:xfrm>
            <a:custGeom>
              <a:avLst/>
              <a:gdLst/>
              <a:ahLst/>
              <a:cxnLst/>
              <a:rect l="l" t="t" r="r" b="b"/>
              <a:pathLst>
                <a:path w="931815" h="1169921">
                  <a:moveTo>
                    <a:pt x="0" y="0"/>
                  </a:moveTo>
                  <a:lnTo>
                    <a:pt x="931815" y="0"/>
                  </a:lnTo>
                  <a:lnTo>
                    <a:pt x="931815" y="1169921"/>
                  </a:lnTo>
                  <a:lnTo>
                    <a:pt x="0" y="1169921"/>
                  </a:lnTo>
                  <a:close/>
                </a:path>
              </a:pathLst>
            </a:custGeom>
            <a:blipFill>
              <a:blip r:embed="rId2"/>
              <a:stretch>
                <a:fillRect l="-12776" r="-12776"/>
              </a:stretch>
            </a:blipFill>
          </p:spPr>
        </p:sp>
      </p:grpSp>
      <p:grpSp>
        <p:nvGrpSpPr>
          <p:cNvPr id="5" name="Group 5"/>
          <p:cNvGrpSpPr/>
          <p:nvPr/>
        </p:nvGrpSpPr>
        <p:grpSpPr>
          <a:xfrm>
            <a:off x="14236926" y="4248150"/>
            <a:ext cx="3553722" cy="4476750"/>
            <a:chOff x="0" y="0"/>
            <a:chExt cx="928704" cy="1169921"/>
          </a:xfrm>
        </p:grpSpPr>
        <p:sp>
          <p:nvSpPr>
            <p:cNvPr id="6" name="Freeform 6"/>
            <p:cNvSpPr/>
            <p:nvPr/>
          </p:nvSpPr>
          <p:spPr>
            <a:xfrm>
              <a:off x="0" y="0"/>
              <a:ext cx="928704" cy="1169921"/>
            </a:xfrm>
            <a:custGeom>
              <a:avLst/>
              <a:gdLst/>
              <a:ahLst/>
              <a:cxnLst/>
              <a:rect l="l" t="t" r="r" b="b"/>
              <a:pathLst>
                <a:path w="928704" h="1169921">
                  <a:moveTo>
                    <a:pt x="0" y="0"/>
                  </a:moveTo>
                  <a:lnTo>
                    <a:pt x="928704" y="0"/>
                  </a:lnTo>
                  <a:lnTo>
                    <a:pt x="928704" y="1169921"/>
                  </a:lnTo>
                  <a:lnTo>
                    <a:pt x="0" y="1169921"/>
                  </a:lnTo>
                  <a:close/>
                </a:path>
              </a:pathLst>
            </a:custGeom>
            <a:blipFill>
              <a:blip r:embed="rId3"/>
              <a:stretch>
                <a:fillRect l="-12986" r="-12986"/>
              </a:stretch>
            </a:blipFill>
          </p:spPr>
        </p:sp>
      </p:grpSp>
      <p:grpSp>
        <p:nvGrpSpPr>
          <p:cNvPr id="7" name="Group 7"/>
          <p:cNvGrpSpPr/>
          <p:nvPr/>
        </p:nvGrpSpPr>
        <p:grpSpPr>
          <a:xfrm>
            <a:off x="10205236" y="4248150"/>
            <a:ext cx="3811932" cy="4476750"/>
            <a:chOff x="0" y="0"/>
            <a:chExt cx="996183" cy="1169921"/>
          </a:xfrm>
        </p:grpSpPr>
        <p:sp>
          <p:nvSpPr>
            <p:cNvPr id="8" name="Freeform 8"/>
            <p:cNvSpPr/>
            <p:nvPr/>
          </p:nvSpPr>
          <p:spPr>
            <a:xfrm>
              <a:off x="0" y="0"/>
              <a:ext cx="996183" cy="1169921"/>
            </a:xfrm>
            <a:custGeom>
              <a:avLst/>
              <a:gdLst/>
              <a:ahLst/>
              <a:cxnLst/>
              <a:rect l="l" t="t" r="r" b="b"/>
              <a:pathLst>
                <a:path w="996183" h="1169921">
                  <a:moveTo>
                    <a:pt x="0" y="0"/>
                  </a:moveTo>
                  <a:lnTo>
                    <a:pt x="996183" y="0"/>
                  </a:lnTo>
                  <a:lnTo>
                    <a:pt x="996183" y="1169921"/>
                  </a:lnTo>
                  <a:lnTo>
                    <a:pt x="0" y="1169921"/>
                  </a:lnTo>
                  <a:close/>
                </a:path>
              </a:pathLst>
            </a:custGeom>
            <a:blipFill>
              <a:blip r:embed="rId4"/>
              <a:stretch>
                <a:fillRect t="-4063" b="-4063"/>
              </a:stretch>
            </a:blipFill>
          </p:spPr>
        </p:sp>
      </p:grpSp>
      <p:grpSp>
        <p:nvGrpSpPr>
          <p:cNvPr id="9" name="Group 9"/>
          <p:cNvGrpSpPr/>
          <p:nvPr/>
        </p:nvGrpSpPr>
        <p:grpSpPr>
          <a:xfrm rot="-10800000">
            <a:off x="0" y="0"/>
            <a:ext cx="189775" cy="10287000"/>
            <a:chOff x="0" y="0"/>
            <a:chExt cx="49982" cy="2709333"/>
          </a:xfrm>
        </p:grpSpPr>
        <p:sp>
          <p:nvSpPr>
            <p:cNvPr id="10" name="Freeform 10"/>
            <p:cNvSpPr/>
            <p:nvPr/>
          </p:nvSpPr>
          <p:spPr>
            <a:xfrm>
              <a:off x="0" y="0"/>
              <a:ext cx="49982" cy="2709333"/>
            </a:xfrm>
            <a:custGeom>
              <a:avLst/>
              <a:gdLst/>
              <a:ahLst/>
              <a:cxnLst/>
              <a:rect l="l" t="t" r="r" b="b"/>
              <a:pathLst>
                <a:path w="49982" h="2709333">
                  <a:moveTo>
                    <a:pt x="0" y="0"/>
                  </a:moveTo>
                  <a:lnTo>
                    <a:pt x="49982" y="0"/>
                  </a:lnTo>
                  <a:lnTo>
                    <a:pt x="49982" y="2709333"/>
                  </a:lnTo>
                  <a:lnTo>
                    <a:pt x="0" y="2709333"/>
                  </a:lnTo>
                  <a:close/>
                </a:path>
              </a:pathLst>
            </a:custGeom>
            <a:solidFill>
              <a:srgbClr val="F3EDDA"/>
            </a:solidFill>
          </p:spPr>
        </p:sp>
        <p:sp>
          <p:nvSpPr>
            <p:cNvPr id="11" name="TextBox 11"/>
            <p:cNvSpPr txBox="1"/>
            <p:nvPr/>
          </p:nvSpPr>
          <p:spPr>
            <a:xfrm>
              <a:off x="0" y="-66675"/>
              <a:ext cx="49982" cy="2776008"/>
            </a:xfrm>
            <a:prstGeom prst="rect">
              <a:avLst/>
            </a:prstGeom>
          </p:spPr>
          <p:txBody>
            <a:bodyPr lIns="50800" tIns="50800" rIns="50800" bIns="50800" rtlCol="0" anchor="ctr"/>
            <a:lstStyle/>
            <a:p>
              <a:pPr marL="0" lvl="0" indent="0" algn="ctr">
                <a:lnSpc>
                  <a:spcPts val="3359"/>
                </a:lnSpc>
                <a:spcBef>
                  <a:spcPct val="0"/>
                </a:spcBef>
              </a:pPr>
              <a:endParaRPr/>
            </a:p>
          </p:txBody>
        </p:sp>
      </p:grpSp>
      <p:sp>
        <p:nvSpPr>
          <p:cNvPr id="12" name="TextBox 12"/>
          <p:cNvSpPr txBox="1"/>
          <p:nvPr/>
        </p:nvSpPr>
        <p:spPr>
          <a:xfrm>
            <a:off x="666750" y="695325"/>
            <a:ext cx="9763125" cy="3004680"/>
          </a:xfrm>
          <a:prstGeom prst="rect">
            <a:avLst/>
          </a:prstGeom>
        </p:spPr>
        <p:txBody>
          <a:bodyPr lIns="0" tIns="0" rIns="0" bIns="0" rtlCol="0" anchor="t">
            <a:spAutoFit/>
          </a:bodyPr>
          <a:lstStyle/>
          <a:p>
            <a:pPr marL="0" lvl="0" indent="0" algn="l">
              <a:lnSpc>
                <a:spcPts val="7797"/>
              </a:lnSpc>
              <a:spcBef>
                <a:spcPct val="0"/>
              </a:spcBef>
            </a:pPr>
            <a:r>
              <a:rPr lang="en-US" sz="7088">
                <a:solidFill>
                  <a:srgbClr val="E4D9C8"/>
                </a:solidFill>
                <a:latin typeface="Helios Extended"/>
                <a:ea typeface="Helios Extended"/>
                <a:cs typeface="Helios Extended"/>
                <a:sym typeface="Helios Extended"/>
              </a:rPr>
              <a:t>Applications of Lenz’s Law in Technology</a:t>
            </a:r>
          </a:p>
        </p:txBody>
      </p:sp>
      <p:grpSp>
        <p:nvGrpSpPr>
          <p:cNvPr id="13" name="Group 13"/>
          <p:cNvGrpSpPr/>
          <p:nvPr/>
        </p:nvGrpSpPr>
        <p:grpSpPr>
          <a:xfrm>
            <a:off x="657225" y="4248150"/>
            <a:ext cx="4010025" cy="1227570"/>
            <a:chOff x="0" y="0"/>
            <a:chExt cx="5346700" cy="1636760"/>
          </a:xfrm>
        </p:grpSpPr>
        <p:sp>
          <p:nvSpPr>
            <p:cNvPr id="14" name="TextBox 14"/>
            <p:cNvSpPr txBox="1"/>
            <p:nvPr/>
          </p:nvSpPr>
          <p:spPr>
            <a:xfrm>
              <a:off x="0" y="660196"/>
              <a:ext cx="5346700" cy="976564"/>
            </a:xfrm>
            <a:prstGeom prst="rect">
              <a:avLst/>
            </a:prstGeom>
          </p:spPr>
          <p:txBody>
            <a:bodyPr lIns="0" tIns="0" rIns="0" bIns="0" rtlCol="0" anchor="t">
              <a:spAutoFit/>
            </a:bodyPr>
            <a:lstStyle/>
            <a:p>
              <a:pPr marL="0" lvl="0" indent="0" algn="l">
                <a:lnSpc>
                  <a:spcPts val="2940"/>
                </a:lnSpc>
              </a:pPr>
              <a:r>
                <a:rPr lang="en-US" sz="2100">
                  <a:solidFill>
                    <a:srgbClr val="E4D9C8"/>
                  </a:solidFill>
                  <a:latin typeface="Poppins Light"/>
                  <a:ea typeface="Poppins Light"/>
                  <a:cs typeface="Poppins Light"/>
                  <a:sym typeface="Poppins Light"/>
                </a:rPr>
                <a:t>Convert mechanical energy into electrical energy.</a:t>
              </a:r>
            </a:p>
          </p:txBody>
        </p:sp>
        <p:sp>
          <p:nvSpPr>
            <p:cNvPr id="15" name="TextBox 15"/>
            <p:cNvSpPr txBox="1"/>
            <p:nvPr/>
          </p:nvSpPr>
          <p:spPr>
            <a:xfrm>
              <a:off x="0" y="-66675"/>
              <a:ext cx="5346700" cy="588155"/>
            </a:xfrm>
            <a:prstGeom prst="rect">
              <a:avLst/>
            </a:prstGeom>
          </p:spPr>
          <p:txBody>
            <a:bodyPr lIns="0" tIns="0" rIns="0" bIns="0" rtlCol="0" anchor="t">
              <a:spAutoFit/>
            </a:bodyPr>
            <a:lstStyle/>
            <a:p>
              <a:pPr marL="0" lvl="0" indent="0" algn="l">
                <a:lnSpc>
                  <a:spcPts val="3640"/>
                </a:lnSpc>
              </a:pPr>
              <a:r>
                <a:rPr lang="en-US" sz="2600" b="1">
                  <a:solidFill>
                    <a:srgbClr val="E4D9C8"/>
                  </a:solidFill>
                  <a:latin typeface="Poppins Bold"/>
                  <a:ea typeface="Poppins Bold"/>
                  <a:cs typeface="Poppins Bold"/>
                  <a:sym typeface="Poppins Bold"/>
                </a:rPr>
                <a:t>ELECTRIC GENERATORS</a:t>
              </a:r>
            </a:p>
          </p:txBody>
        </p:sp>
      </p:grpSp>
      <p:grpSp>
        <p:nvGrpSpPr>
          <p:cNvPr id="16" name="Group 16"/>
          <p:cNvGrpSpPr/>
          <p:nvPr/>
        </p:nvGrpSpPr>
        <p:grpSpPr>
          <a:xfrm>
            <a:off x="666750" y="6049448"/>
            <a:ext cx="4010025" cy="1227570"/>
            <a:chOff x="0" y="0"/>
            <a:chExt cx="5346700" cy="1636760"/>
          </a:xfrm>
        </p:grpSpPr>
        <p:sp>
          <p:nvSpPr>
            <p:cNvPr id="17" name="TextBox 17"/>
            <p:cNvSpPr txBox="1"/>
            <p:nvPr/>
          </p:nvSpPr>
          <p:spPr>
            <a:xfrm>
              <a:off x="0" y="660196"/>
              <a:ext cx="5346700" cy="976564"/>
            </a:xfrm>
            <a:prstGeom prst="rect">
              <a:avLst/>
            </a:prstGeom>
          </p:spPr>
          <p:txBody>
            <a:bodyPr lIns="0" tIns="0" rIns="0" bIns="0" rtlCol="0" anchor="t">
              <a:spAutoFit/>
            </a:bodyPr>
            <a:lstStyle/>
            <a:p>
              <a:pPr marL="0" lvl="0" indent="0" algn="l">
                <a:lnSpc>
                  <a:spcPts val="2940"/>
                </a:lnSpc>
              </a:pPr>
              <a:r>
                <a:rPr lang="en-US" sz="2100">
                  <a:solidFill>
                    <a:srgbClr val="E4D9C8"/>
                  </a:solidFill>
                  <a:latin typeface="Poppins Light"/>
                  <a:ea typeface="Poppins Light"/>
                  <a:cs typeface="Poppins Light"/>
                  <a:sym typeface="Poppins Light"/>
                </a:rPr>
                <a:t>Eddy currents heat the metal vessel.</a:t>
              </a:r>
            </a:p>
          </p:txBody>
        </p:sp>
        <p:sp>
          <p:nvSpPr>
            <p:cNvPr id="18" name="TextBox 18"/>
            <p:cNvSpPr txBox="1"/>
            <p:nvPr/>
          </p:nvSpPr>
          <p:spPr>
            <a:xfrm>
              <a:off x="0" y="-66675"/>
              <a:ext cx="5346700" cy="588155"/>
            </a:xfrm>
            <a:prstGeom prst="rect">
              <a:avLst/>
            </a:prstGeom>
          </p:spPr>
          <p:txBody>
            <a:bodyPr lIns="0" tIns="0" rIns="0" bIns="0" rtlCol="0" anchor="t">
              <a:spAutoFit/>
            </a:bodyPr>
            <a:lstStyle/>
            <a:p>
              <a:pPr marL="0" lvl="0" indent="0" algn="l">
                <a:lnSpc>
                  <a:spcPts val="3640"/>
                </a:lnSpc>
              </a:pPr>
              <a:r>
                <a:rPr lang="en-US" sz="2600" b="1">
                  <a:solidFill>
                    <a:srgbClr val="E4D9C8"/>
                  </a:solidFill>
                  <a:latin typeface="Poppins Bold"/>
                  <a:ea typeface="Poppins Bold"/>
                  <a:cs typeface="Poppins Bold"/>
                  <a:sym typeface="Poppins Bold"/>
                </a:rPr>
                <a:t>INDUCTION COOKERS</a:t>
              </a:r>
            </a:p>
          </p:txBody>
        </p:sp>
      </p:grpSp>
      <p:grpSp>
        <p:nvGrpSpPr>
          <p:cNvPr id="19" name="Group 19"/>
          <p:cNvGrpSpPr/>
          <p:nvPr/>
        </p:nvGrpSpPr>
        <p:grpSpPr>
          <a:xfrm>
            <a:off x="666750" y="7829550"/>
            <a:ext cx="4010025" cy="1227570"/>
            <a:chOff x="0" y="0"/>
            <a:chExt cx="5346700" cy="1636760"/>
          </a:xfrm>
        </p:grpSpPr>
        <p:sp>
          <p:nvSpPr>
            <p:cNvPr id="20" name="TextBox 20"/>
            <p:cNvSpPr txBox="1"/>
            <p:nvPr/>
          </p:nvSpPr>
          <p:spPr>
            <a:xfrm>
              <a:off x="0" y="660196"/>
              <a:ext cx="5346700" cy="976564"/>
            </a:xfrm>
            <a:prstGeom prst="rect">
              <a:avLst/>
            </a:prstGeom>
          </p:spPr>
          <p:txBody>
            <a:bodyPr lIns="0" tIns="0" rIns="0" bIns="0" rtlCol="0" anchor="t">
              <a:spAutoFit/>
            </a:bodyPr>
            <a:lstStyle/>
            <a:p>
              <a:pPr marL="0" lvl="0" indent="0" algn="l">
                <a:lnSpc>
                  <a:spcPts val="2940"/>
                </a:lnSpc>
              </a:pPr>
              <a:r>
                <a:rPr lang="en-US" sz="2100">
                  <a:solidFill>
                    <a:srgbClr val="E4D9C8"/>
                  </a:solidFill>
                  <a:latin typeface="Poppins Light"/>
                  <a:ea typeface="Poppins Light"/>
                  <a:cs typeface="Poppins Light"/>
                  <a:sym typeface="Poppins Light"/>
                </a:rPr>
                <a:t>Used in trains and roller coasters.</a:t>
              </a:r>
            </a:p>
          </p:txBody>
        </p:sp>
        <p:sp>
          <p:nvSpPr>
            <p:cNvPr id="21" name="TextBox 21"/>
            <p:cNvSpPr txBox="1"/>
            <p:nvPr/>
          </p:nvSpPr>
          <p:spPr>
            <a:xfrm>
              <a:off x="0" y="-66675"/>
              <a:ext cx="5346700" cy="588155"/>
            </a:xfrm>
            <a:prstGeom prst="rect">
              <a:avLst/>
            </a:prstGeom>
          </p:spPr>
          <p:txBody>
            <a:bodyPr lIns="0" tIns="0" rIns="0" bIns="0" rtlCol="0" anchor="t">
              <a:spAutoFit/>
            </a:bodyPr>
            <a:lstStyle/>
            <a:p>
              <a:pPr marL="0" lvl="0" indent="0" algn="l">
                <a:lnSpc>
                  <a:spcPts val="3640"/>
                </a:lnSpc>
              </a:pPr>
              <a:r>
                <a:rPr lang="en-US" sz="2600" b="1">
                  <a:solidFill>
                    <a:srgbClr val="E4D9C8"/>
                  </a:solidFill>
                  <a:latin typeface="Poppins Bold"/>
                  <a:ea typeface="Poppins Bold"/>
                  <a:cs typeface="Poppins Bold"/>
                  <a:sym typeface="Poppins Bold"/>
                </a:rPr>
                <a:t>MAGNETIC BRAKING</a:t>
              </a:r>
            </a:p>
          </p:txBody>
        </p:sp>
      </p:grpSp>
    </p:spTree>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F4B52"/>
        </a:solidFill>
        <a:effectLst/>
      </p:bgPr>
    </p:bg>
    <p:spTree>
      <p:nvGrpSpPr>
        <p:cNvPr id="1" name=""/>
        <p:cNvGrpSpPr/>
        <p:nvPr/>
      </p:nvGrpSpPr>
      <p:grpSpPr>
        <a:xfrm>
          <a:off x="0" y="0"/>
          <a:ext cx="0" cy="0"/>
          <a:chOff x="0" y="0"/>
          <a:chExt cx="0" cy="0"/>
        </a:xfrm>
      </p:grpSpPr>
      <p:sp>
        <p:nvSpPr>
          <p:cNvPr id="2" name="TextBox 2"/>
          <p:cNvSpPr txBox="1"/>
          <p:nvPr/>
        </p:nvSpPr>
        <p:spPr>
          <a:xfrm>
            <a:off x="819150" y="3077062"/>
            <a:ext cx="5086350" cy="6581230"/>
          </a:xfrm>
          <a:prstGeom prst="rect">
            <a:avLst/>
          </a:prstGeom>
        </p:spPr>
        <p:txBody>
          <a:bodyPr lIns="0" tIns="0" rIns="0" bIns="0" rtlCol="0" anchor="t">
            <a:spAutoFit/>
          </a:bodyPr>
          <a:lstStyle/>
          <a:p>
            <a:pPr marL="647697" lvl="1" indent="-323848" algn="l">
              <a:lnSpc>
                <a:spcPts val="4799"/>
              </a:lnSpc>
              <a:buFont typeface="Arial"/>
              <a:buChar char="•"/>
            </a:pPr>
            <a:r>
              <a:rPr lang="en-US" sz="2999">
                <a:solidFill>
                  <a:srgbClr val="E4D9C8"/>
                </a:solidFill>
                <a:latin typeface="Poppins Light"/>
                <a:ea typeface="Poppins Light"/>
                <a:cs typeface="Poppins Light"/>
                <a:sym typeface="Poppins Light"/>
              </a:rPr>
              <a:t>“F</a:t>
            </a:r>
            <a:r>
              <a:rPr lang="en-US" sz="2999" u="none" strike="noStrike">
                <a:solidFill>
                  <a:srgbClr val="E4D9C8"/>
                </a:solidFill>
                <a:latin typeface="Poppins Light"/>
                <a:ea typeface="Poppins Light"/>
                <a:cs typeface="Poppins Light"/>
                <a:sym typeface="Poppins Light"/>
              </a:rPr>
              <a:t>araday’s Law gives the magnitude of induced emf: ε = N dΦ/dt.”</a:t>
            </a:r>
          </a:p>
          <a:p>
            <a:pPr marL="647697" lvl="1" indent="-323848" algn="l">
              <a:lnSpc>
                <a:spcPts val="4799"/>
              </a:lnSpc>
              <a:buFont typeface="Arial"/>
              <a:buChar char="•"/>
            </a:pPr>
            <a:r>
              <a:rPr lang="en-US" sz="2999" u="none" strike="noStrike">
                <a:solidFill>
                  <a:srgbClr val="E4D9C8"/>
                </a:solidFill>
                <a:latin typeface="Poppins Light"/>
                <a:ea typeface="Poppins Light"/>
                <a:cs typeface="Poppins Light"/>
                <a:sym typeface="Poppins Light"/>
              </a:rPr>
              <a:t>“Lenz’s Law adds the negative sign showing direction and opposition.”</a:t>
            </a:r>
          </a:p>
          <a:p>
            <a:pPr marL="647697" lvl="1" indent="-323848" algn="l">
              <a:lnSpc>
                <a:spcPts val="4799"/>
              </a:lnSpc>
              <a:buFont typeface="Arial"/>
              <a:buChar char="•"/>
            </a:pPr>
            <a:r>
              <a:rPr lang="en-US" sz="2999" u="none" strike="noStrike">
                <a:solidFill>
                  <a:srgbClr val="E4D9C8"/>
                </a:solidFill>
                <a:latin typeface="Poppins Light"/>
                <a:ea typeface="Poppins Light"/>
                <a:cs typeface="Poppins Light"/>
                <a:sym typeface="Poppins Light"/>
              </a:rPr>
              <a:t>“This negative sign ensures conservation of energy.”</a:t>
            </a:r>
          </a:p>
        </p:txBody>
      </p:sp>
      <p:grpSp>
        <p:nvGrpSpPr>
          <p:cNvPr id="3" name="Group 3"/>
          <p:cNvGrpSpPr/>
          <p:nvPr/>
        </p:nvGrpSpPr>
        <p:grpSpPr>
          <a:xfrm>
            <a:off x="12172950" y="0"/>
            <a:ext cx="6115050" cy="10287000"/>
            <a:chOff x="0" y="0"/>
            <a:chExt cx="1610548" cy="2709333"/>
          </a:xfrm>
        </p:grpSpPr>
        <p:sp>
          <p:nvSpPr>
            <p:cNvPr id="4" name="Freeform 4"/>
            <p:cNvSpPr/>
            <p:nvPr/>
          </p:nvSpPr>
          <p:spPr>
            <a:xfrm>
              <a:off x="0" y="0"/>
              <a:ext cx="1610548" cy="2709333"/>
            </a:xfrm>
            <a:custGeom>
              <a:avLst/>
              <a:gdLst/>
              <a:ahLst/>
              <a:cxnLst/>
              <a:rect l="l" t="t" r="r" b="b"/>
              <a:pathLst>
                <a:path w="1610548" h="2709333">
                  <a:moveTo>
                    <a:pt x="0" y="0"/>
                  </a:moveTo>
                  <a:lnTo>
                    <a:pt x="1610548" y="0"/>
                  </a:lnTo>
                  <a:lnTo>
                    <a:pt x="1610548" y="2709333"/>
                  </a:lnTo>
                  <a:lnTo>
                    <a:pt x="0" y="2709333"/>
                  </a:lnTo>
                  <a:close/>
                </a:path>
              </a:pathLst>
            </a:custGeom>
            <a:solidFill>
              <a:srgbClr val="F3EDDA"/>
            </a:solidFill>
            <a:ln cap="sq">
              <a:noFill/>
              <a:prstDash val="solid"/>
              <a:miter/>
            </a:ln>
          </p:spPr>
        </p:sp>
        <p:sp>
          <p:nvSpPr>
            <p:cNvPr id="5" name="TextBox 5"/>
            <p:cNvSpPr txBox="1"/>
            <p:nvPr/>
          </p:nvSpPr>
          <p:spPr>
            <a:xfrm>
              <a:off x="0" y="-66675"/>
              <a:ext cx="1610548" cy="2776008"/>
            </a:xfrm>
            <a:prstGeom prst="rect">
              <a:avLst/>
            </a:prstGeom>
          </p:spPr>
          <p:txBody>
            <a:bodyPr lIns="50800" tIns="50800" rIns="50800" bIns="50800" rtlCol="0" anchor="ctr"/>
            <a:lstStyle/>
            <a:p>
              <a:pPr marL="0" lvl="0" indent="0" algn="ctr">
                <a:lnSpc>
                  <a:spcPts val="3359"/>
                </a:lnSpc>
              </a:pPr>
              <a:endParaRPr/>
            </a:p>
          </p:txBody>
        </p:sp>
      </p:grpSp>
      <p:sp>
        <p:nvSpPr>
          <p:cNvPr id="6" name="TextBox 6"/>
          <p:cNvSpPr txBox="1"/>
          <p:nvPr/>
        </p:nvSpPr>
        <p:spPr>
          <a:xfrm>
            <a:off x="819150" y="847725"/>
            <a:ext cx="9763125" cy="2023506"/>
          </a:xfrm>
          <a:prstGeom prst="rect">
            <a:avLst/>
          </a:prstGeom>
        </p:spPr>
        <p:txBody>
          <a:bodyPr lIns="0" tIns="0" rIns="0" bIns="0" rtlCol="0" anchor="t">
            <a:spAutoFit/>
          </a:bodyPr>
          <a:lstStyle/>
          <a:p>
            <a:pPr marL="0" lvl="0" indent="0" algn="l">
              <a:lnSpc>
                <a:spcPts val="7797"/>
              </a:lnSpc>
              <a:spcBef>
                <a:spcPct val="0"/>
              </a:spcBef>
            </a:pPr>
            <a:r>
              <a:rPr lang="en-US" sz="7088">
                <a:solidFill>
                  <a:srgbClr val="E4D9C8"/>
                </a:solidFill>
                <a:latin typeface="Helios Extended"/>
                <a:ea typeface="Helios Extended"/>
                <a:cs typeface="Helios Extended"/>
                <a:sym typeface="Helios Extended"/>
              </a:rPr>
              <a:t>Connection with Faraday’s Law</a:t>
            </a:r>
          </a:p>
        </p:txBody>
      </p:sp>
      <p:sp>
        <p:nvSpPr>
          <p:cNvPr id="7" name="Freeform 7"/>
          <p:cNvSpPr/>
          <p:nvPr/>
        </p:nvSpPr>
        <p:spPr>
          <a:xfrm>
            <a:off x="9668092" y="1845190"/>
            <a:ext cx="7224748" cy="6906559"/>
          </a:xfrm>
          <a:custGeom>
            <a:avLst/>
            <a:gdLst/>
            <a:ahLst/>
            <a:cxnLst/>
            <a:rect l="l" t="t" r="r" b="b"/>
            <a:pathLst>
              <a:path w="7224748" h="6906559">
                <a:moveTo>
                  <a:pt x="0" y="0"/>
                </a:moveTo>
                <a:lnTo>
                  <a:pt x="7224749" y="0"/>
                </a:lnTo>
                <a:lnTo>
                  <a:pt x="7224749" y="6906559"/>
                </a:lnTo>
                <a:lnTo>
                  <a:pt x="0" y="6906559"/>
                </a:lnTo>
                <a:lnTo>
                  <a:pt x="0" y="0"/>
                </a:lnTo>
                <a:close/>
              </a:path>
            </a:pathLst>
          </a:custGeom>
          <a:blipFill>
            <a:blip r:embed="rId2"/>
            <a:stretch>
              <a:fillRect t="-4470" r="-4143" b="-4470"/>
            </a:stretch>
          </a:blipFill>
        </p:spPr>
      </p:sp>
    </p:spTree>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F4B52"/>
        </a:solidFill>
        <a:effectLst/>
      </p:bgPr>
    </p:bg>
    <p:spTree>
      <p:nvGrpSpPr>
        <p:cNvPr id="1" name=""/>
        <p:cNvGrpSpPr/>
        <p:nvPr/>
      </p:nvGrpSpPr>
      <p:grpSpPr>
        <a:xfrm>
          <a:off x="0" y="0"/>
          <a:ext cx="0" cy="0"/>
          <a:chOff x="0" y="0"/>
          <a:chExt cx="0" cy="0"/>
        </a:xfrm>
      </p:grpSpPr>
      <p:grpSp>
        <p:nvGrpSpPr>
          <p:cNvPr id="2" name="Group 2"/>
          <p:cNvGrpSpPr/>
          <p:nvPr/>
        </p:nvGrpSpPr>
        <p:grpSpPr>
          <a:xfrm>
            <a:off x="12172950" y="0"/>
            <a:ext cx="6115050" cy="10287000"/>
            <a:chOff x="0" y="0"/>
            <a:chExt cx="1610548" cy="2709333"/>
          </a:xfrm>
        </p:grpSpPr>
        <p:sp>
          <p:nvSpPr>
            <p:cNvPr id="3" name="Freeform 3"/>
            <p:cNvSpPr/>
            <p:nvPr/>
          </p:nvSpPr>
          <p:spPr>
            <a:xfrm>
              <a:off x="0" y="0"/>
              <a:ext cx="1610548" cy="2709333"/>
            </a:xfrm>
            <a:custGeom>
              <a:avLst/>
              <a:gdLst/>
              <a:ahLst/>
              <a:cxnLst/>
              <a:rect l="l" t="t" r="r" b="b"/>
              <a:pathLst>
                <a:path w="1610548" h="2709333">
                  <a:moveTo>
                    <a:pt x="0" y="0"/>
                  </a:moveTo>
                  <a:lnTo>
                    <a:pt x="1610548" y="0"/>
                  </a:lnTo>
                  <a:lnTo>
                    <a:pt x="1610548" y="2709333"/>
                  </a:lnTo>
                  <a:lnTo>
                    <a:pt x="0" y="2709333"/>
                  </a:lnTo>
                  <a:close/>
                </a:path>
              </a:pathLst>
            </a:custGeom>
            <a:solidFill>
              <a:srgbClr val="F3EDDA"/>
            </a:solidFill>
            <a:ln cap="sq">
              <a:noFill/>
              <a:prstDash val="solid"/>
              <a:miter/>
            </a:ln>
          </p:spPr>
        </p:sp>
        <p:sp>
          <p:nvSpPr>
            <p:cNvPr id="4" name="TextBox 4"/>
            <p:cNvSpPr txBox="1"/>
            <p:nvPr/>
          </p:nvSpPr>
          <p:spPr>
            <a:xfrm>
              <a:off x="0" y="-66675"/>
              <a:ext cx="1610548" cy="2776008"/>
            </a:xfrm>
            <a:prstGeom prst="rect">
              <a:avLst/>
            </a:prstGeom>
          </p:spPr>
          <p:txBody>
            <a:bodyPr lIns="50800" tIns="50800" rIns="50800" bIns="50800" rtlCol="0" anchor="ctr"/>
            <a:lstStyle/>
            <a:p>
              <a:pPr marL="0" lvl="0" indent="0" algn="ctr">
                <a:lnSpc>
                  <a:spcPts val="3359"/>
                </a:lnSpc>
              </a:pPr>
              <a:endParaRPr/>
            </a:p>
          </p:txBody>
        </p:sp>
      </p:grpSp>
      <p:grpSp>
        <p:nvGrpSpPr>
          <p:cNvPr id="5" name="Group 5"/>
          <p:cNvGrpSpPr/>
          <p:nvPr/>
        </p:nvGrpSpPr>
        <p:grpSpPr>
          <a:xfrm>
            <a:off x="10429875" y="2717800"/>
            <a:ext cx="6886575" cy="4851400"/>
            <a:chOff x="0" y="0"/>
            <a:chExt cx="1546294" cy="1089321"/>
          </a:xfrm>
        </p:grpSpPr>
        <p:sp>
          <p:nvSpPr>
            <p:cNvPr id="6" name="Freeform 6"/>
            <p:cNvSpPr/>
            <p:nvPr/>
          </p:nvSpPr>
          <p:spPr>
            <a:xfrm>
              <a:off x="0" y="0"/>
              <a:ext cx="1546294" cy="1089321"/>
            </a:xfrm>
            <a:custGeom>
              <a:avLst/>
              <a:gdLst/>
              <a:ahLst/>
              <a:cxnLst/>
              <a:rect l="l" t="t" r="r" b="b"/>
              <a:pathLst>
                <a:path w="1546294" h="1089321">
                  <a:moveTo>
                    <a:pt x="0" y="0"/>
                  </a:moveTo>
                  <a:lnTo>
                    <a:pt x="1546294" y="0"/>
                  </a:lnTo>
                  <a:lnTo>
                    <a:pt x="1546294" y="1089321"/>
                  </a:lnTo>
                  <a:lnTo>
                    <a:pt x="0" y="1089321"/>
                  </a:lnTo>
                  <a:close/>
                </a:path>
              </a:pathLst>
            </a:custGeom>
            <a:blipFill>
              <a:blip r:embed="rId2"/>
              <a:stretch>
                <a:fillRect l="-2868" r="-2868"/>
              </a:stretch>
            </a:blipFill>
          </p:spPr>
        </p:sp>
      </p:grpSp>
      <p:sp>
        <p:nvSpPr>
          <p:cNvPr id="7" name="TextBox 7"/>
          <p:cNvSpPr txBox="1"/>
          <p:nvPr/>
        </p:nvSpPr>
        <p:spPr>
          <a:xfrm>
            <a:off x="666750" y="597967"/>
            <a:ext cx="9763125" cy="1108100"/>
          </a:xfrm>
          <a:prstGeom prst="rect">
            <a:avLst/>
          </a:prstGeom>
        </p:spPr>
        <p:txBody>
          <a:bodyPr lIns="0" tIns="0" rIns="0" bIns="0" rtlCol="0" anchor="t">
            <a:spAutoFit/>
          </a:bodyPr>
          <a:lstStyle/>
          <a:p>
            <a:pPr marL="0" lvl="0" indent="0" algn="l">
              <a:lnSpc>
                <a:spcPts val="8000"/>
              </a:lnSpc>
            </a:pPr>
            <a:r>
              <a:rPr lang="en-US" sz="8000">
                <a:solidFill>
                  <a:srgbClr val="E4D9C8"/>
                </a:solidFill>
                <a:latin typeface="Helios Extended"/>
                <a:ea typeface="Helios Extended"/>
                <a:cs typeface="Helios Extended"/>
                <a:sym typeface="Helios Extended"/>
              </a:rPr>
              <a:t>Conclusion: </a:t>
            </a:r>
          </a:p>
        </p:txBody>
      </p:sp>
      <p:sp>
        <p:nvSpPr>
          <p:cNvPr id="8" name="TextBox 8"/>
          <p:cNvSpPr txBox="1"/>
          <p:nvPr/>
        </p:nvSpPr>
        <p:spPr>
          <a:xfrm>
            <a:off x="666750" y="2077045"/>
            <a:ext cx="5086350" cy="7181255"/>
          </a:xfrm>
          <a:prstGeom prst="rect">
            <a:avLst/>
          </a:prstGeom>
        </p:spPr>
        <p:txBody>
          <a:bodyPr lIns="0" tIns="0" rIns="0" bIns="0" rtlCol="0" anchor="t">
            <a:spAutoFit/>
          </a:bodyPr>
          <a:lstStyle/>
          <a:p>
            <a:pPr marL="647697" lvl="1" indent="-323848" algn="l">
              <a:lnSpc>
                <a:spcPts val="4799"/>
              </a:lnSpc>
              <a:buFont typeface="Arial"/>
              <a:buChar char="•"/>
            </a:pPr>
            <a:r>
              <a:rPr lang="en-US" sz="2999">
                <a:solidFill>
                  <a:srgbClr val="E4D9C8"/>
                </a:solidFill>
                <a:latin typeface="Poppins Light"/>
                <a:ea typeface="Poppins Light"/>
                <a:cs typeface="Poppins Light"/>
                <a:sym typeface="Poppins Light"/>
              </a:rPr>
              <a:t>“Lenz</a:t>
            </a:r>
            <a:r>
              <a:rPr lang="en-US" sz="2999" u="none" strike="noStrike">
                <a:solidFill>
                  <a:srgbClr val="E4D9C8"/>
                </a:solidFill>
                <a:latin typeface="Poppins Light"/>
                <a:ea typeface="Poppins Light"/>
                <a:cs typeface="Poppins Light"/>
                <a:sym typeface="Poppins Light"/>
              </a:rPr>
              <a:t>’s Law explains the direction of induced current.”</a:t>
            </a:r>
          </a:p>
          <a:p>
            <a:pPr marL="647697" lvl="1" indent="-323848" algn="l">
              <a:lnSpc>
                <a:spcPts val="4799"/>
              </a:lnSpc>
              <a:buFont typeface="Arial"/>
              <a:buChar char="•"/>
            </a:pPr>
            <a:r>
              <a:rPr lang="en-US" sz="2999" u="none" strike="noStrike">
                <a:solidFill>
                  <a:srgbClr val="E4D9C8"/>
                </a:solidFill>
                <a:latin typeface="Poppins Light"/>
                <a:ea typeface="Poppins Light"/>
                <a:cs typeface="Poppins Light"/>
                <a:sym typeface="Poppins Light"/>
              </a:rPr>
              <a:t>“The induced current always opposes change in magnetic flux.”</a:t>
            </a:r>
          </a:p>
          <a:p>
            <a:pPr marL="647697" lvl="1" indent="-323848" algn="l">
              <a:lnSpc>
                <a:spcPts val="4799"/>
              </a:lnSpc>
              <a:buFont typeface="Arial"/>
              <a:buChar char="•"/>
            </a:pPr>
            <a:r>
              <a:rPr lang="en-US" sz="2999" u="none" strike="noStrike">
                <a:solidFill>
                  <a:srgbClr val="E4D9C8"/>
                </a:solidFill>
                <a:latin typeface="Poppins Light"/>
                <a:ea typeface="Poppins Light"/>
                <a:cs typeface="Poppins Light"/>
                <a:sym typeface="Poppins Light"/>
              </a:rPr>
              <a:t>“It ensures energy conservation and forms the basis of modern electrical technology.”</a:t>
            </a:r>
          </a:p>
        </p:txBody>
      </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F4B52"/>
        </a:solidFill>
        <a:effectLst/>
      </p:bgPr>
    </p:bg>
    <p:spTree>
      <p:nvGrpSpPr>
        <p:cNvPr id="1" name=""/>
        <p:cNvGrpSpPr/>
        <p:nvPr/>
      </p:nvGrpSpPr>
      <p:grpSpPr>
        <a:xfrm>
          <a:off x="0" y="0"/>
          <a:ext cx="0" cy="0"/>
          <a:chOff x="0" y="0"/>
          <a:chExt cx="0" cy="0"/>
        </a:xfrm>
      </p:grpSpPr>
      <p:grpSp>
        <p:nvGrpSpPr>
          <p:cNvPr id="2" name="Group 2"/>
          <p:cNvGrpSpPr/>
          <p:nvPr/>
        </p:nvGrpSpPr>
        <p:grpSpPr>
          <a:xfrm>
            <a:off x="573019" y="713616"/>
            <a:ext cx="11201400" cy="8400131"/>
            <a:chOff x="0" y="0"/>
            <a:chExt cx="14935200" cy="11200175"/>
          </a:xfrm>
        </p:grpSpPr>
        <p:sp>
          <p:nvSpPr>
            <p:cNvPr id="3" name="TextBox 3"/>
            <p:cNvSpPr txBox="1"/>
            <p:nvPr/>
          </p:nvSpPr>
          <p:spPr>
            <a:xfrm>
              <a:off x="0" y="8299318"/>
              <a:ext cx="13017500" cy="2900858"/>
            </a:xfrm>
            <a:prstGeom prst="rect">
              <a:avLst/>
            </a:prstGeom>
          </p:spPr>
          <p:txBody>
            <a:bodyPr lIns="0" tIns="0" rIns="0" bIns="0" rtlCol="0" anchor="t">
              <a:spAutoFit/>
            </a:bodyPr>
            <a:lstStyle/>
            <a:p>
              <a:pPr marL="0" lvl="0" indent="0" algn="l">
                <a:lnSpc>
                  <a:spcPts val="2939"/>
                </a:lnSpc>
              </a:pPr>
              <a:r>
                <a:rPr lang="en-US" sz="2099">
                  <a:solidFill>
                    <a:srgbClr val="E4D9C8"/>
                  </a:solidFill>
                  <a:latin typeface="Poppins Light"/>
                  <a:ea typeface="Poppins Light"/>
                  <a:cs typeface="Poppins Light"/>
                  <a:sym typeface="Poppins Light"/>
                </a:rPr>
                <a:t>Electromagnetic induction arises from </a:t>
              </a:r>
              <a:r>
                <a:rPr lang="en-US" sz="2099" b="1">
                  <a:solidFill>
                    <a:srgbClr val="E4D9C8"/>
                  </a:solidFill>
                  <a:latin typeface="Poppins Bold"/>
                  <a:ea typeface="Poppins Bold"/>
                  <a:cs typeface="Poppins Bold"/>
                  <a:sym typeface="Poppins Bold"/>
                </a:rPr>
                <a:t>changing magnetic flux</a:t>
              </a:r>
              <a:r>
                <a:rPr lang="en-US" sz="2099">
                  <a:solidFill>
                    <a:srgbClr val="E4D9C8"/>
                  </a:solidFill>
                  <a:latin typeface="Poppins Light"/>
                  <a:ea typeface="Poppins Light"/>
                  <a:cs typeface="Poppins Light"/>
                  <a:sym typeface="Poppins Light"/>
                </a:rPr>
                <a:t>, which induces an electromotive force (EMF) in a conductor. Lenz’s Law states that the direction of the induced current opposes the change in flux, ensuring energy conservation and influencing various applications in modern technology. This foundational principle underpins many electromagnetic systems.</a:t>
              </a:r>
            </a:p>
          </p:txBody>
        </p:sp>
        <p:sp>
          <p:nvSpPr>
            <p:cNvPr id="4" name="TextBox 4"/>
            <p:cNvSpPr txBox="1"/>
            <p:nvPr/>
          </p:nvSpPr>
          <p:spPr>
            <a:xfrm>
              <a:off x="0" y="28575"/>
              <a:ext cx="14935200" cy="6050496"/>
            </a:xfrm>
            <a:prstGeom prst="rect">
              <a:avLst/>
            </a:prstGeom>
          </p:spPr>
          <p:txBody>
            <a:bodyPr lIns="0" tIns="0" rIns="0" bIns="0" rtlCol="0" anchor="t">
              <a:spAutoFit/>
            </a:bodyPr>
            <a:lstStyle/>
            <a:p>
              <a:pPr marL="0" lvl="0" indent="0" algn="l">
                <a:lnSpc>
                  <a:spcPts val="8800"/>
                </a:lnSpc>
                <a:spcBef>
                  <a:spcPct val="0"/>
                </a:spcBef>
              </a:pPr>
              <a:r>
                <a:rPr lang="en-US" sz="8000">
                  <a:solidFill>
                    <a:srgbClr val="E4D9C8"/>
                  </a:solidFill>
                  <a:latin typeface="Helios Extended"/>
                  <a:ea typeface="Helios Extended"/>
                  <a:cs typeface="Helios Extended"/>
                  <a:sym typeface="Helios Extended"/>
                </a:rPr>
                <a:t>Understanding Electromagnetic Induction and Lenz’s Law</a:t>
              </a:r>
            </a:p>
          </p:txBody>
        </p:sp>
        <p:sp>
          <p:nvSpPr>
            <p:cNvPr id="5" name="TextBox 5"/>
            <p:cNvSpPr txBox="1"/>
            <p:nvPr/>
          </p:nvSpPr>
          <p:spPr>
            <a:xfrm>
              <a:off x="24552" y="6486525"/>
              <a:ext cx="12992948" cy="1197689"/>
            </a:xfrm>
            <a:prstGeom prst="rect">
              <a:avLst/>
            </a:prstGeom>
          </p:spPr>
          <p:txBody>
            <a:bodyPr lIns="0" tIns="0" rIns="0" bIns="0" rtlCol="0" anchor="t">
              <a:spAutoFit/>
            </a:bodyPr>
            <a:lstStyle/>
            <a:p>
              <a:pPr marL="0" lvl="0" indent="0" algn="l">
                <a:lnSpc>
                  <a:spcPts val="3640"/>
                </a:lnSpc>
              </a:pPr>
              <a:r>
                <a:rPr lang="en-US" sz="2600">
                  <a:solidFill>
                    <a:srgbClr val="E4D9C8"/>
                  </a:solidFill>
                  <a:latin typeface="Poppins"/>
                  <a:ea typeface="Poppins"/>
                  <a:cs typeface="Poppins"/>
                  <a:sym typeface="Poppins"/>
                </a:rPr>
                <a:t>HOW CHANGING MAGNETIC FLUX CREATES INDUCED CURRENT AND ITS IMPLICATIONS</a:t>
              </a:r>
            </a:p>
          </p:txBody>
        </p:sp>
      </p:grpSp>
      <p:grpSp>
        <p:nvGrpSpPr>
          <p:cNvPr id="6" name="Group 6"/>
          <p:cNvGrpSpPr/>
          <p:nvPr/>
        </p:nvGrpSpPr>
        <p:grpSpPr>
          <a:xfrm>
            <a:off x="12211050" y="-149338"/>
            <a:ext cx="6115050" cy="10287000"/>
            <a:chOff x="0" y="0"/>
            <a:chExt cx="1610548" cy="2709333"/>
          </a:xfrm>
        </p:grpSpPr>
        <p:sp>
          <p:nvSpPr>
            <p:cNvPr id="7" name="Freeform 7"/>
            <p:cNvSpPr/>
            <p:nvPr/>
          </p:nvSpPr>
          <p:spPr>
            <a:xfrm>
              <a:off x="0" y="0"/>
              <a:ext cx="1610548" cy="2709333"/>
            </a:xfrm>
            <a:custGeom>
              <a:avLst/>
              <a:gdLst/>
              <a:ahLst/>
              <a:cxnLst/>
              <a:rect l="l" t="t" r="r" b="b"/>
              <a:pathLst>
                <a:path w="1610548" h="2709333">
                  <a:moveTo>
                    <a:pt x="0" y="0"/>
                  </a:moveTo>
                  <a:lnTo>
                    <a:pt x="1610548" y="0"/>
                  </a:lnTo>
                  <a:lnTo>
                    <a:pt x="1610548" y="2709333"/>
                  </a:lnTo>
                  <a:lnTo>
                    <a:pt x="0" y="2709333"/>
                  </a:lnTo>
                  <a:close/>
                </a:path>
              </a:pathLst>
            </a:custGeom>
            <a:solidFill>
              <a:srgbClr val="F3EDDA"/>
            </a:solidFill>
            <a:ln cap="sq">
              <a:noFill/>
              <a:prstDash val="solid"/>
              <a:miter/>
            </a:ln>
          </p:spPr>
        </p:sp>
        <p:sp>
          <p:nvSpPr>
            <p:cNvPr id="8" name="TextBox 8"/>
            <p:cNvSpPr txBox="1"/>
            <p:nvPr/>
          </p:nvSpPr>
          <p:spPr>
            <a:xfrm>
              <a:off x="0" y="-66675"/>
              <a:ext cx="1610548" cy="2776008"/>
            </a:xfrm>
            <a:prstGeom prst="rect">
              <a:avLst/>
            </a:prstGeom>
          </p:spPr>
          <p:txBody>
            <a:bodyPr lIns="50800" tIns="50800" rIns="50800" bIns="50800" rtlCol="0" anchor="ctr"/>
            <a:lstStyle/>
            <a:p>
              <a:pPr marL="0" lvl="0" indent="0" algn="ctr">
                <a:lnSpc>
                  <a:spcPts val="3359"/>
                </a:lnSpc>
              </a:pPr>
              <a:endParaRPr/>
            </a:p>
          </p:txBody>
        </p:sp>
      </p:grpSp>
      <p:sp>
        <p:nvSpPr>
          <p:cNvPr id="9" name="Freeform 9"/>
          <p:cNvSpPr/>
          <p:nvPr/>
        </p:nvSpPr>
        <p:spPr>
          <a:xfrm>
            <a:off x="10101436" y="1028700"/>
            <a:ext cx="7903495" cy="3965462"/>
          </a:xfrm>
          <a:custGeom>
            <a:avLst/>
            <a:gdLst/>
            <a:ahLst/>
            <a:cxnLst/>
            <a:rect l="l" t="t" r="r" b="b"/>
            <a:pathLst>
              <a:path w="7903495" h="3965462">
                <a:moveTo>
                  <a:pt x="0" y="0"/>
                </a:moveTo>
                <a:lnTo>
                  <a:pt x="7903495" y="0"/>
                </a:lnTo>
                <a:lnTo>
                  <a:pt x="7903495" y="3965462"/>
                </a:lnTo>
                <a:lnTo>
                  <a:pt x="0" y="3965462"/>
                </a:lnTo>
                <a:lnTo>
                  <a:pt x="0" y="0"/>
                </a:lnTo>
                <a:close/>
              </a:path>
            </a:pathLst>
          </a:custGeom>
          <a:blipFill>
            <a:blip r:embed="rId2"/>
            <a:stretch>
              <a:fillRect l="-23126" t="-19764" r="-19864" b="-14182"/>
            </a:stretch>
          </a:blipFill>
        </p:spPr>
      </p:sp>
      <p:sp>
        <p:nvSpPr>
          <p:cNvPr id="10" name="Freeform 10"/>
          <p:cNvSpPr/>
          <p:nvPr/>
        </p:nvSpPr>
        <p:spPr>
          <a:xfrm>
            <a:off x="10863303" y="5548293"/>
            <a:ext cx="6807195" cy="3994800"/>
          </a:xfrm>
          <a:custGeom>
            <a:avLst/>
            <a:gdLst/>
            <a:ahLst/>
            <a:cxnLst/>
            <a:rect l="l" t="t" r="r" b="b"/>
            <a:pathLst>
              <a:path w="6807195" h="3994800">
                <a:moveTo>
                  <a:pt x="0" y="0"/>
                </a:moveTo>
                <a:lnTo>
                  <a:pt x="6807194" y="0"/>
                </a:lnTo>
                <a:lnTo>
                  <a:pt x="6807194" y="3994800"/>
                </a:lnTo>
                <a:lnTo>
                  <a:pt x="0" y="3994800"/>
                </a:lnTo>
                <a:lnTo>
                  <a:pt x="0" y="0"/>
                </a:lnTo>
                <a:close/>
              </a:path>
            </a:pathLst>
          </a:custGeom>
          <a:blipFill>
            <a:blip r:embed="rId3"/>
            <a:stretch>
              <a:fillRect l="-18327" t="-24049" r="-18588" b="-7039"/>
            </a:stretch>
          </a:blipFill>
        </p:spPr>
      </p:sp>
    </p:spTree>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F4B52"/>
        </a:solidFill>
        <a:effectLst/>
      </p:bgPr>
    </p:bg>
    <p:spTree>
      <p:nvGrpSpPr>
        <p:cNvPr id="1" name=""/>
        <p:cNvGrpSpPr/>
        <p:nvPr/>
      </p:nvGrpSpPr>
      <p:grpSpPr>
        <a:xfrm>
          <a:off x="0" y="0"/>
          <a:ext cx="0" cy="0"/>
          <a:chOff x="0" y="0"/>
          <a:chExt cx="0" cy="0"/>
        </a:xfrm>
      </p:grpSpPr>
      <p:sp>
        <p:nvSpPr>
          <p:cNvPr id="2" name="AutoShape 2"/>
          <p:cNvSpPr/>
          <p:nvPr/>
        </p:nvSpPr>
        <p:spPr>
          <a:xfrm>
            <a:off x="12172950" y="0"/>
            <a:ext cx="6115050" cy="10287000"/>
          </a:xfrm>
          <a:prstGeom prst="rect">
            <a:avLst/>
          </a:prstGeom>
          <a:solidFill>
            <a:srgbClr val="F3EDDA"/>
          </a:solidFill>
        </p:spPr>
      </p:sp>
      <p:sp>
        <p:nvSpPr>
          <p:cNvPr id="3" name="Freeform 3"/>
          <p:cNvSpPr/>
          <p:nvPr/>
        </p:nvSpPr>
        <p:spPr>
          <a:xfrm>
            <a:off x="7806891" y="1960978"/>
            <a:ext cx="10481109" cy="5744361"/>
          </a:xfrm>
          <a:custGeom>
            <a:avLst/>
            <a:gdLst/>
            <a:ahLst/>
            <a:cxnLst/>
            <a:rect l="l" t="t" r="r" b="b"/>
            <a:pathLst>
              <a:path w="10481109" h="5744361">
                <a:moveTo>
                  <a:pt x="0" y="0"/>
                </a:moveTo>
                <a:lnTo>
                  <a:pt x="10481109" y="0"/>
                </a:lnTo>
                <a:lnTo>
                  <a:pt x="10481109" y="5744361"/>
                </a:lnTo>
                <a:lnTo>
                  <a:pt x="0" y="5744361"/>
                </a:lnTo>
                <a:lnTo>
                  <a:pt x="0" y="0"/>
                </a:lnTo>
                <a:close/>
              </a:path>
            </a:pathLst>
          </a:custGeom>
          <a:blipFill>
            <a:blip r:embed="rId2"/>
            <a:stretch>
              <a:fillRect l="-4918" r="-4695"/>
            </a:stretch>
          </a:blipFill>
        </p:spPr>
      </p:sp>
      <p:grpSp>
        <p:nvGrpSpPr>
          <p:cNvPr id="4" name="Group 4"/>
          <p:cNvGrpSpPr/>
          <p:nvPr/>
        </p:nvGrpSpPr>
        <p:grpSpPr>
          <a:xfrm>
            <a:off x="502720" y="666924"/>
            <a:ext cx="7304171" cy="9142095"/>
            <a:chOff x="0" y="0"/>
            <a:chExt cx="9738895" cy="12189459"/>
          </a:xfrm>
        </p:grpSpPr>
        <p:sp>
          <p:nvSpPr>
            <p:cNvPr id="5" name="TextBox 5"/>
            <p:cNvSpPr txBox="1"/>
            <p:nvPr/>
          </p:nvSpPr>
          <p:spPr>
            <a:xfrm>
              <a:off x="0" y="28575"/>
              <a:ext cx="9738895" cy="4564794"/>
            </a:xfrm>
            <a:prstGeom prst="rect">
              <a:avLst/>
            </a:prstGeom>
          </p:spPr>
          <p:txBody>
            <a:bodyPr lIns="0" tIns="0" rIns="0" bIns="0" rtlCol="0" anchor="t">
              <a:spAutoFit/>
            </a:bodyPr>
            <a:lstStyle/>
            <a:p>
              <a:pPr marL="0" lvl="0" indent="0" algn="l">
                <a:lnSpc>
                  <a:spcPts val="8800"/>
                </a:lnSpc>
                <a:spcBef>
                  <a:spcPct val="0"/>
                </a:spcBef>
              </a:pPr>
              <a:r>
                <a:rPr lang="en-US" sz="8000">
                  <a:solidFill>
                    <a:srgbClr val="E4D9C8"/>
                  </a:solidFill>
                  <a:latin typeface="Helios Extended"/>
                  <a:ea typeface="Helios Extended"/>
                  <a:cs typeface="Helios Extended"/>
                  <a:sym typeface="Helios Extended"/>
                </a:rPr>
                <a:t>Magnetic Flux (Φ) Explained</a:t>
              </a:r>
            </a:p>
          </p:txBody>
        </p:sp>
        <p:sp>
          <p:nvSpPr>
            <p:cNvPr id="6" name="TextBox 6"/>
            <p:cNvSpPr txBox="1"/>
            <p:nvPr/>
          </p:nvSpPr>
          <p:spPr>
            <a:xfrm>
              <a:off x="0" y="5048448"/>
              <a:ext cx="9738895" cy="1581249"/>
            </a:xfrm>
            <a:prstGeom prst="rect">
              <a:avLst/>
            </a:prstGeom>
          </p:spPr>
          <p:txBody>
            <a:bodyPr lIns="0" tIns="0" rIns="0" bIns="0" rtlCol="0" anchor="t">
              <a:spAutoFit/>
            </a:bodyPr>
            <a:lstStyle/>
            <a:p>
              <a:pPr marL="0" lvl="0" indent="0" algn="l">
                <a:lnSpc>
                  <a:spcPts val="3120"/>
                </a:lnSpc>
                <a:spcBef>
                  <a:spcPct val="0"/>
                </a:spcBef>
              </a:pPr>
              <a:r>
                <a:rPr lang="en-US" sz="2600">
                  <a:solidFill>
                    <a:srgbClr val="E4D9C8"/>
                  </a:solidFill>
                  <a:latin typeface="Poppins"/>
                  <a:ea typeface="Poppins"/>
                  <a:cs typeface="Poppins"/>
                  <a:sym typeface="Poppins"/>
                </a:rPr>
                <a:t>“Magnetic flux represents the number of magnetic field lines passing through a surface.”</a:t>
              </a:r>
            </a:p>
          </p:txBody>
        </p:sp>
        <p:sp>
          <p:nvSpPr>
            <p:cNvPr id="7" name="TextBox 7"/>
            <p:cNvSpPr txBox="1"/>
            <p:nvPr/>
          </p:nvSpPr>
          <p:spPr>
            <a:xfrm>
              <a:off x="0" y="7207548"/>
              <a:ext cx="8056317" cy="4981912"/>
            </a:xfrm>
            <a:prstGeom prst="rect">
              <a:avLst/>
            </a:prstGeom>
          </p:spPr>
          <p:txBody>
            <a:bodyPr lIns="0" tIns="0" rIns="0" bIns="0" rtlCol="0" anchor="t">
              <a:spAutoFit/>
            </a:bodyPr>
            <a:lstStyle/>
            <a:p>
              <a:pPr algn="just">
                <a:lnSpc>
                  <a:spcPts val="3360"/>
                </a:lnSpc>
              </a:pPr>
              <a:r>
                <a:rPr lang="en-US" sz="2100">
                  <a:solidFill>
                    <a:srgbClr val="E4D9C8"/>
                  </a:solidFill>
                  <a:latin typeface="Poppins Light"/>
                  <a:ea typeface="Poppins Light"/>
                  <a:cs typeface="Poppins Light"/>
                  <a:sym typeface="Poppins Light"/>
                </a:rPr>
                <a:t>Formula : </a:t>
              </a:r>
              <a:r>
                <a:rPr lang="en-US" sz="2100" b="1">
                  <a:solidFill>
                    <a:srgbClr val="E4D9C8"/>
                  </a:solidFill>
                  <a:latin typeface="Poppins Bold"/>
                  <a:ea typeface="Poppins Bold"/>
                  <a:cs typeface="Poppins Bold"/>
                  <a:sym typeface="Poppins Bold"/>
                </a:rPr>
                <a:t>Φ = B × A × cosθ</a:t>
              </a:r>
            </a:p>
            <a:p>
              <a:pPr marL="0" lvl="0" indent="0" algn="just">
                <a:lnSpc>
                  <a:spcPts val="3360"/>
                </a:lnSpc>
              </a:pPr>
              <a:r>
                <a:rPr lang="en-US" sz="2100">
                  <a:solidFill>
                    <a:srgbClr val="E4D9C8"/>
                  </a:solidFill>
                  <a:latin typeface="Poppins Light"/>
                  <a:ea typeface="Poppins Light"/>
                  <a:cs typeface="Poppins Light"/>
                  <a:sym typeface="Poppins Light"/>
                </a:rPr>
                <a:t>Magnetic flux (Φ) is defined as the product of the magnetic field strength (B), the area (A) through which it passes, and the cosine of the angle (θ) between the magnetic field and the normal to the surface. This concept is crucial for analyzing electromagnetic induction and understanding how changes in magnetic flux can induce current.</a:t>
              </a:r>
            </a:p>
          </p:txBody>
        </p:sp>
      </p:grp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F4B52"/>
        </a:solidFill>
        <a:effectLst/>
      </p:bgPr>
    </p:bg>
    <p:spTree>
      <p:nvGrpSpPr>
        <p:cNvPr id="1" name=""/>
        <p:cNvGrpSpPr/>
        <p:nvPr/>
      </p:nvGrpSpPr>
      <p:grpSpPr>
        <a:xfrm>
          <a:off x="0" y="0"/>
          <a:ext cx="0" cy="0"/>
          <a:chOff x="0" y="0"/>
          <a:chExt cx="0" cy="0"/>
        </a:xfrm>
      </p:grpSpPr>
      <p:grpSp>
        <p:nvGrpSpPr>
          <p:cNvPr id="2" name="Group 2"/>
          <p:cNvGrpSpPr/>
          <p:nvPr/>
        </p:nvGrpSpPr>
        <p:grpSpPr>
          <a:xfrm>
            <a:off x="12172950" y="0"/>
            <a:ext cx="6115050" cy="10287000"/>
            <a:chOff x="0" y="0"/>
            <a:chExt cx="1610548" cy="2709333"/>
          </a:xfrm>
        </p:grpSpPr>
        <p:sp>
          <p:nvSpPr>
            <p:cNvPr id="3" name="Freeform 3"/>
            <p:cNvSpPr/>
            <p:nvPr/>
          </p:nvSpPr>
          <p:spPr>
            <a:xfrm>
              <a:off x="0" y="0"/>
              <a:ext cx="1610548" cy="2709333"/>
            </a:xfrm>
            <a:custGeom>
              <a:avLst/>
              <a:gdLst/>
              <a:ahLst/>
              <a:cxnLst/>
              <a:rect l="l" t="t" r="r" b="b"/>
              <a:pathLst>
                <a:path w="1610548" h="2709333">
                  <a:moveTo>
                    <a:pt x="0" y="0"/>
                  </a:moveTo>
                  <a:lnTo>
                    <a:pt x="1610548" y="0"/>
                  </a:lnTo>
                  <a:lnTo>
                    <a:pt x="1610548" y="2709333"/>
                  </a:lnTo>
                  <a:lnTo>
                    <a:pt x="0" y="2709333"/>
                  </a:lnTo>
                  <a:close/>
                </a:path>
              </a:pathLst>
            </a:custGeom>
            <a:solidFill>
              <a:srgbClr val="F3EDDA"/>
            </a:solidFill>
            <a:ln cap="sq">
              <a:noFill/>
              <a:prstDash val="solid"/>
              <a:miter/>
            </a:ln>
          </p:spPr>
        </p:sp>
        <p:sp>
          <p:nvSpPr>
            <p:cNvPr id="4" name="TextBox 4"/>
            <p:cNvSpPr txBox="1"/>
            <p:nvPr/>
          </p:nvSpPr>
          <p:spPr>
            <a:xfrm>
              <a:off x="0" y="-66675"/>
              <a:ext cx="1610548" cy="2776008"/>
            </a:xfrm>
            <a:prstGeom prst="rect">
              <a:avLst/>
            </a:prstGeom>
          </p:spPr>
          <p:txBody>
            <a:bodyPr lIns="50800" tIns="50800" rIns="50800" bIns="50800" rtlCol="0" anchor="ctr"/>
            <a:lstStyle/>
            <a:p>
              <a:pPr marL="0" lvl="0" indent="0" algn="ctr">
                <a:lnSpc>
                  <a:spcPts val="3359"/>
                </a:lnSpc>
              </a:pPr>
              <a:endParaRPr/>
            </a:p>
          </p:txBody>
        </p:sp>
      </p:grpSp>
      <p:sp>
        <p:nvSpPr>
          <p:cNvPr id="5" name="Freeform 5"/>
          <p:cNvSpPr/>
          <p:nvPr/>
        </p:nvSpPr>
        <p:spPr>
          <a:xfrm>
            <a:off x="9472060" y="2587553"/>
            <a:ext cx="7071789" cy="5111893"/>
          </a:xfrm>
          <a:custGeom>
            <a:avLst/>
            <a:gdLst/>
            <a:ahLst/>
            <a:cxnLst/>
            <a:rect l="l" t="t" r="r" b="b"/>
            <a:pathLst>
              <a:path w="7071789" h="5111893">
                <a:moveTo>
                  <a:pt x="0" y="0"/>
                </a:moveTo>
                <a:lnTo>
                  <a:pt x="7071789" y="0"/>
                </a:lnTo>
                <a:lnTo>
                  <a:pt x="7071789" y="5111894"/>
                </a:lnTo>
                <a:lnTo>
                  <a:pt x="0" y="5111894"/>
                </a:lnTo>
                <a:lnTo>
                  <a:pt x="0" y="0"/>
                </a:lnTo>
                <a:close/>
              </a:path>
            </a:pathLst>
          </a:custGeom>
          <a:blipFill>
            <a:blip r:embed="rId2"/>
            <a:stretch>
              <a:fillRect/>
            </a:stretch>
          </a:blipFill>
        </p:spPr>
      </p:sp>
      <p:sp>
        <p:nvSpPr>
          <p:cNvPr id="6" name="TextBox 6"/>
          <p:cNvSpPr txBox="1"/>
          <p:nvPr/>
        </p:nvSpPr>
        <p:spPr>
          <a:xfrm>
            <a:off x="1028700" y="1019175"/>
            <a:ext cx="6747962" cy="2384526"/>
          </a:xfrm>
          <a:prstGeom prst="rect">
            <a:avLst/>
          </a:prstGeom>
        </p:spPr>
        <p:txBody>
          <a:bodyPr lIns="0" tIns="0" rIns="0" bIns="0" rtlCol="0" anchor="t">
            <a:spAutoFit/>
          </a:bodyPr>
          <a:lstStyle/>
          <a:p>
            <a:pPr marL="0" lvl="0" indent="0" algn="just">
              <a:lnSpc>
                <a:spcPts val="9200"/>
              </a:lnSpc>
            </a:pPr>
            <a:r>
              <a:rPr lang="en-US" sz="8000" spc="8">
                <a:solidFill>
                  <a:srgbClr val="E4D9C8"/>
                </a:solidFill>
                <a:latin typeface="Helios Extended"/>
                <a:ea typeface="Helios Extended"/>
                <a:cs typeface="Helios Extended"/>
                <a:sym typeface="Helios Extended"/>
              </a:rPr>
              <a:t>Hist</a:t>
            </a:r>
            <a:r>
              <a:rPr lang="en-US" sz="8000" u="none" strike="noStrike" spc="8">
                <a:solidFill>
                  <a:srgbClr val="E4D9C8"/>
                </a:solidFill>
                <a:latin typeface="Helios Extended"/>
                <a:ea typeface="Helios Extended"/>
                <a:cs typeface="Helios Extended"/>
                <a:sym typeface="Helios Extended"/>
              </a:rPr>
              <a:t>ory of Lenz’s Law</a:t>
            </a:r>
          </a:p>
        </p:txBody>
      </p:sp>
      <p:sp>
        <p:nvSpPr>
          <p:cNvPr id="7" name="TextBox 7"/>
          <p:cNvSpPr txBox="1"/>
          <p:nvPr/>
        </p:nvSpPr>
        <p:spPr>
          <a:xfrm>
            <a:off x="1028700" y="3302102"/>
            <a:ext cx="7216619" cy="5223307"/>
          </a:xfrm>
          <a:prstGeom prst="rect">
            <a:avLst/>
          </a:prstGeom>
        </p:spPr>
        <p:txBody>
          <a:bodyPr lIns="0" tIns="0" rIns="0" bIns="0" rtlCol="0" anchor="t">
            <a:spAutoFit/>
          </a:bodyPr>
          <a:lstStyle/>
          <a:p>
            <a:pPr marL="636381" lvl="1" indent="-318190" algn="l">
              <a:lnSpc>
                <a:spcPts val="4126"/>
              </a:lnSpc>
              <a:buFont typeface="Arial"/>
              <a:buChar char="•"/>
            </a:pPr>
            <a:r>
              <a:rPr lang="en-US" sz="2947" b="1">
                <a:solidFill>
                  <a:srgbClr val="E4D9C8"/>
                </a:solidFill>
                <a:latin typeface="Canva Sans Bold"/>
                <a:ea typeface="Canva Sans Bold"/>
                <a:cs typeface="Canva Sans Bold"/>
                <a:sym typeface="Canva Sans Bold"/>
              </a:rPr>
              <a:t>“In 1831, Michael Faraday discovered electromagnetic induction — that changing magnetic field produces electric current.”</a:t>
            </a:r>
          </a:p>
          <a:p>
            <a:pPr marL="636381" lvl="1" indent="-318190" algn="l">
              <a:lnSpc>
                <a:spcPts val="4126"/>
              </a:lnSpc>
              <a:buFont typeface="Arial"/>
              <a:buChar char="•"/>
            </a:pPr>
            <a:r>
              <a:rPr lang="en-US" sz="2947" b="1">
                <a:solidFill>
                  <a:srgbClr val="E4D9C8"/>
                </a:solidFill>
                <a:latin typeface="Canva Sans Bold"/>
                <a:ea typeface="Canva Sans Bold"/>
                <a:cs typeface="Canva Sans Bold"/>
                <a:sym typeface="Canva Sans Bold"/>
              </a:rPr>
              <a:t>“In 1834, Heinrich Lenz defined the direction of the induced current, known as Lenz’s Law.”</a:t>
            </a:r>
          </a:p>
          <a:p>
            <a:pPr marL="636381" lvl="1" indent="-318190" algn="l">
              <a:lnSpc>
                <a:spcPts val="4126"/>
              </a:lnSpc>
              <a:buFont typeface="Arial"/>
              <a:buChar char="•"/>
            </a:pPr>
            <a:r>
              <a:rPr lang="en-US" sz="2947" b="1">
                <a:solidFill>
                  <a:srgbClr val="E4D9C8"/>
                </a:solidFill>
                <a:latin typeface="Canva Sans Bold"/>
                <a:ea typeface="Canva Sans Bold"/>
                <a:cs typeface="Canva Sans Bold"/>
                <a:sym typeface="Canva Sans Bold"/>
              </a:rPr>
              <a:t>“Together, Faraday and Lenz explained how electricity is generated from magnetism.”</a:t>
            </a:r>
          </a:p>
        </p:txBody>
      </p:sp>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F4B52"/>
        </a:solidFill>
        <a:effectLst/>
      </p:bgPr>
    </p:bg>
    <p:spTree>
      <p:nvGrpSpPr>
        <p:cNvPr id="1" name=""/>
        <p:cNvGrpSpPr/>
        <p:nvPr/>
      </p:nvGrpSpPr>
      <p:grpSpPr>
        <a:xfrm>
          <a:off x="0" y="0"/>
          <a:ext cx="0" cy="0"/>
          <a:chOff x="0" y="0"/>
          <a:chExt cx="0" cy="0"/>
        </a:xfrm>
      </p:grpSpPr>
      <p:grpSp>
        <p:nvGrpSpPr>
          <p:cNvPr id="2" name="Group 2"/>
          <p:cNvGrpSpPr/>
          <p:nvPr/>
        </p:nvGrpSpPr>
        <p:grpSpPr>
          <a:xfrm>
            <a:off x="12172950" y="0"/>
            <a:ext cx="6115050" cy="10287000"/>
            <a:chOff x="0" y="0"/>
            <a:chExt cx="1610548" cy="2709333"/>
          </a:xfrm>
        </p:grpSpPr>
        <p:sp>
          <p:nvSpPr>
            <p:cNvPr id="3" name="Freeform 3"/>
            <p:cNvSpPr/>
            <p:nvPr/>
          </p:nvSpPr>
          <p:spPr>
            <a:xfrm>
              <a:off x="0" y="0"/>
              <a:ext cx="1610548" cy="2709333"/>
            </a:xfrm>
            <a:custGeom>
              <a:avLst/>
              <a:gdLst/>
              <a:ahLst/>
              <a:cxnLst/>
              <a:rect l="l" t="t" r="r" b="b"/>
              <a:pathLst>
                <a:path w="1610548" h="2709333">
                  <a:moveTo>
                    <a:pt x="0" y="0"/>
                  </a:moveTo>
                  <a:lnTo>
                    <a:pt x="1610548" y="0"/>
                  </a:lnTo>
                  <a:lnTo>
                    <a:pt x="1610548" y="2709333"/>
                  </a:lnTo>
                  <a:lnTo>
                    <a:pt x="0" y="2709333"/>
                  </a:lnTo>
                  <a:close/>
                </a:path>
              </a:pathLst>
            </a:custGeom>
            <a:solidFill>
              <a:srgbClr val="F3EDDA"/>
            </a:solidFill>
            <a:ln cap="sq">
              <a:noFill/>
              <a:prstDash val="solid"/>
              <a:miter/>
            </a:ln>
          </p:spPr>
        </p:sp>
        <p:sp>
          <p:nvSpPr>
            <p:cNvPr id="4" name="TextBox 4"/>
            <p:cNvSpPr txBox="1"/>
            <p:nvPr/>
          </p:nvSpPr>
          <p:spPr>
            <a:xfrm>
              <a:off x="0" y="-66675"/>
              <a:ext cx="1610548" cy="2776008"/>
            </a:xfrm>
            <a:prstGeom prst="rect">
              <a:avLst/>
            </a:prstGeom>
          </p:spPr>
          <p:txBody>
            <a:bodyPr lIns="50800" tIns="50800" rIns="50800" bIns="50800" rtlCol="0" anchor="ctr"/>
            <a:lstStyle/>
            <a:p>
              <a:pPr marL="0" lvl="0" indent="0" algn="ctr">
                <a:lnSpc>
                  <a:spcPts val="3359"/>
                </a:lnSpc>
              </a:pPr>
              <a:endParaRPr/>
            </a:p>
          </p:txBody>
        </p:sp>
      </p:grpSp>
      <p:grpSp>
        <p:nvGrpSpPr>
          <p:cNvPr id="5" name="Group 5"/>
          <p:cNvGrpSpPr/>
          <p:nvPr/>
        </p:nvGrpSpPr>
        <p:grpSpPr>
          <a:xfrm>
            <a:off x="9144000" y="666750"/>
            <a:ext cx="9144000" cy="8966200"/>
            <a:chOff x="0" y="0"/>
            <a:chExt cx="2053170" cy="2013248"/>
          </a:xfrm>
        </p:grpSpPr>
        <p:sp>
          <p:nvSpPr>
            <p:cNvPr id="6" name="Freeform 6"/>
            <p:cNvSpPr/>
            <p:nvPr/>
          </p:nvSpPr>
          <p:spPr>
            <a:xfrm>
              <a:off x="0" y="0"/>
              <a:ext cx="2053170" cy="2013248"/>
            </a:xfrm>
            <a:custGeom>
              <a:avLst/>
              <a:gdLst/>
              <a:ahLst/>
              <a:cxnLst/>
              <a:rect l="l" t="t" r="r" b="b"/>
              <a:pathLst>
                <a:path w="2053170" h="2013248">
                  <a:moveTo>
                    <a:pt x="0" y="0"/>
                  </a:moveTo>
                  <a:lnTo>
                    <a:pt x="2053170" y="0"/>
                  </a:lnTo>
                  <a:lnTo>
                    <a:pt x="2053170" y="2013248"/>
                  </a:lnTo>
                  <a:lnTo>
                    <a:pt x="0" y="2013248"/>
                  </a:lnTo>
                  <a:close/>
                </a:path>
              </a:pathLst>
            </a:custGeom>
            <a:blipFill>
              <a:blip r:embed="rId2"/>
              <a:stretch>
                <a:fillRect l="-20798" r="-20798"/>
              </a:stretch>
            </a:blipFill>
          </p:spPr>
        </p:sp>
      </p:grpSp>
      <p:sp>
        <p:nvSpPr>
          <p:cNvPr id="7" name="TextBox 7"/>
          <p:cNvSpPr txBox="1"/>
          <p:nvPr/>
        </p:nvSpPr>
        <p:spPr>
          <a:xfrm>
            <a:off x="628650" y="1308878"/>
            <a:ext cx="8344443" cy="7688295"/>
          </a:xfrm>
          <a:prstGeom prst="rect">
            <a:avLst/>
          </a:prstGeom>
        </p:spPr>
        <p:txBody>
          <a:bodyPr lIns="0" tIns="0" rIns="0" bIns="0" rtlCol="0" anchor="t">
            <a:spAutoFit/>
          </a:bodyPr>
          <a:lstStyle/>
          <a:p>
            <a:pPr marL="0" lvl="0" indent="0" algn="l">
              <a:lnSpc>
                <a:spcPts val="7565"/>
              </a:lnSpc>
              <a:spcBef>
                <a:spcPct val="0"/>
              </a:spcBef>
            </a:pPr>
            <a:r>
              <a:rPr lang="en-US" sz="6877">
                <a:solidFill>
                  <a:srgbClr val="E4D9C8"/>
                </a:solidFill>
                <a:latin typeface="Helios Extended"/>
                <a:ea typeface="Helios Extended"/>
                <a:cs typeface="Helios Extended"/>
                <a:sym typeface="Helios Extended"/>
              </a:rPr>
              <a:t>“</a:t>
            </a:r>
            <a:r>
              <a:rPr lang="en-US" sz="6877" u="none" strike="noStrike">
                <a:solidFill>
                  <a:srgbClr val="E4D9C8"/>
                </a:solidFill>
                <a:latin typeface="Helios Extended"/>
                <a:ea typeface="Helios Extended"/>
                <a:cs typeface="Helios Extended"/>
                <a:sym typeface="Helios Extended"/>
              </a:rPr>
              <a:t>The direction of an induced current is such that its magnetic field opposes the change in magnetic flux that produced it.”</a:t>
            </a:r>
          </a:p>
        </p:txBody>
      </p:sp>
      <p:sp>
        <p:nvSpPr>
          <p:cNvPr id="8" name="TextBox 8"/>
          <p:cNvSpPr txBox="1"/>
          <p:nvPr/>
        </p:nvSpPr>
        <p:spPr>
          <a:xfrm>
            <a:off x="666750" y="9162465"/>
            <a:ext cx="6886575" cy="457785"/>
          </a:xfrm>
          <a:prstGeom prst="rect">
            <a:avLst/>
          </a:prstGeom>
        </p:spPr>
        <p:txBody>
          <a:bodyPr lIns="0" tIns="0" rIns="0" bIns="0" rtlCol="0" anchor="t">
            <a:spAutoFit/>
          </a:bodyPr>
          <a:lstStyle/>
          <a:p>
            <a:pPr marL="0" lvl="0" indent="0" algn="l">
              <a:lnSpc>
                <a:spcPts val="3640"/>
              </a:lnSpc>
            </a:pPr>
            <a:r>
              <a:rPr lang="en-US" sz="2600" b="1">
                <a:solidFill>
                  <a:srgbClr val="E4D9C8"/>
                </a:solidFill>
                <a:latin typeface="Poppins Bold"/>
                <a:ea typeface="Poppins Bold"/>
                <a:cs typeface="Poppins Bold"/>
                <a:sym typeface="Poppins Bold"/>
              </a:rPr>
              <a:t>– LENZ’S PRINCIPLE</a:t>
            </a:r>
          </a:p>
        </p:txBody>
      </p:sp>
      <p:sp>
        <p:nvSpPr>
          <p:cNvPr id="9" name="TextBox 9"/>
          <p:cNvSpPr txBox="1"/>
          <p:nvPr/>
        </p:nvSpPr>
        <p:spPr>
          <a:xfrm>
            <a:off x="666750" y="600075"/>
            <a:ext cx="6886575" cy="457785"/>
          </a:xfrm>
          <a:prstGeom prst="rect">
            <a:avLst/>
          </a:prstGeom>
        </p:spPr>
        <p:txBody>
          <a:bodyPr lIns="0" tIns="0" rIns="0" bIns="0" rtlCol="0" anchor="t">
            <a:spAutoFit/>
          </a:bodyPr>
          <a:lstStyle/>
          <a:p>
            <a:pPr marL="0" lvl="0" indent="0" algn="l">
              <a:lnSpc>
                <a:spcPts val="3640"/>
              </a:lnSpc>
            </a:pPr>
            <a:r>
              <a:rPr lang="en-US" sz="2600">
                <a:solidFill>
                  <a:srgbClr val="E4D9C8"/>
                </a:solidFill>
                <a:latin typeface="Poppins"/>
                <a:ea typeface="Poppins"/>
                <a:cs typeface="Poppins"/>
                <a:sym typeface="Poppins"/>
              </a:rPr>
              <a:t>Understanding Lenz’s Law</a:t>
            </a:r>
          </a:p>
        </p:txBody>
      </p:sp>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F4B52"/>
        </a:solidFill>
        <a:effectLst/>
      </p:bgPr>
    </p:bg>
    <p:spTree>
      <p:nvGrpSpPr>
        <p:cNvPr id="1" name=""/>
        <p:cNvGrpSpPr/>
        <p:nvPr/>
      </p:nvGrpSpPr>
      <p:grpSpPr>
        <a:xfrm>
          <a:off x="0" y="0"/>
          <a:ext cx="0" cy="0"/>
          <a:chOff x="0" y="0"/>
          <a:chExt cx="0" cy="0"/>
        </a:xfrm>
      </p:grpSpPr>
      <p:sp>
        <p:nvSpPr>
          <p:cNvPr id="2" name="AutoShape 2"/>
          <p:cNvSpPr/>
          <p:nvPr/>
        </p:nvSpPr>
        <p:spPr>
          <a:xfrm>
            <a:off x="12172950" y="0"/>
            <a:ext cx="6115050" cy="10287000"/>
          </a:xfrm>
          <a:prstGeom prst="rect">
            <a:avLst/>
          </a:prstGeom>
          <a:solidFill>
            <a:srgbClr val="F3EDDA"/>
          </a:solidFill>
        </p:spPr>
      </p:sp>
      <p:grpSp>
        <p:nvGrpSpPr>
          <p:cNvPr id="3" name="Group 3"/>
          <p:cNvGrpSpPr/>
          <p:nvPr/>
        </p:nvGrpSpPr>
        <p:grpSpPr>
          <a:xfrm>
            <a:off x="10153157" y="2798976"/>
            <a:ext cx="6676223" cy="4057993"/>
            <a:chOff x="0" y="0"/>
            <a:chExt cx="1499062" cy="911172"/>
          </a:xfrm>
        </p:grpSpPr>
        <p:sp>
          <p:nvSpPr>
            <p:cNvPr id="4" name="Freeform 4"/>
            <p:cNvSpPr/>
            <p:nvPr/>
          </p:nvSpPr>
          <p:spPr>
            <a:xfrm>
              <a:off x="0" y="0"/>
              <a:ext cx="1499062" cy="911172"/>
            </a:xfrm>
            <a:custGeom>
              <a:avLst/>
              <a:gdLst/>
              <a:ahLst/>
              <a:cxnLst/>
              <a:rect l="l" t="t" r="r" b="b"/>
              <a:pathLst>
                <a:path w="1499062" h="911172">
                  <a:moveTo>
                    <a:pt x="0" y="0"/>
                  </a:moveTo>
                  <a:lnTo>
                    <a:pt x="1499062" y="0"/>
                  </a:lnTo>
                  <a:lnTo>
                    <a:pt x="1499062" y="911172"/>
                  </a:lnTo>
                  <a:lnTo>
                    <a:pt x="0" y="911172"/>
                  </a:lnTo>
                  <a:close/>
                </a:path>
              </a:pathLst>
            </a:custGeom>
            <a:blipFill>
              <a:blip r:embed="rId2"/>
              <a:stretch>
                <a:fillRect l="-477" r="-477"/>
              </a:stretch>
            </a:blipFill>
          </p:spPr>
        </p:sp>
      </p:grpSp>
      <p:grpSp>
        <p:nvGrpSpPr>
          <p:cNvPr id="5" name="Group 5"/>
          <p:cNvGrpSpPr/>
          <p:nvPr/>
        </p:nvGrpSpPr>
        <p:grpSpPr>
          <a:xfrm>
            <a:off x="666750" y="666750"/>
            <a:ext cx="8324850" cy="7189594"/>
            <a:chOff x="0" y="0"/>
            <a:chExt cx="11099800" cy="9586125"/>
          </a:xfrm>
        </p:grpSpPr>
        <p:sp>
          <p:nvSpPr>
            <p:cNvPr id="6" name="TextBox 6"/>
            <p:cNvSpPr txBox="1"/>
            <p:nvPr/>
          </p:nvSpPr>
          <p:spPr>
            <a:xfrm>
              <a:off x="0" y="28575"/>
              <a:ext cx="11099800" cy="4564794"/>
            </a:xfrm>
            <a:prstGeom prst="rect">
              <a:avLst/>
            </a:prstGeom>
          </p:spPr>
          <p:txBody>
            <a:bodyPr lIns="0" tIns="0" rIns="0" bIns="0" rtlCol="0" anchor="t">
              <a:spAutoFit/>
            </a:bodyPr>
            <a:lstStyle/>
            <a:p>
              <a:pPr marL="0" lvl="0" indent="0" algn="l">
                <a:lnSpc>
                  <a:spcPts val="8800"/>
                </a:lnSpc>
                <a:spcBef>
                  <a:spcPct val="0"/>
                </a:spcBef>
              </a:pPr>
              <a:r>
                <a:rPr lang="en-US" sz="8000">
                  <a:solidFill>
                    <a:srgbClr val="E4D9C8"/>
                  </a:solidFill>
                  <a:latin typeface="Helios Extended"/>
                  <a:ea typeface="Helios Extended"/>
                  <a:cs typeface="Helios Extended"/>
                  <a:sym typeface="Helios Extended"/>
                </a:rPr>
                <a:t>Mathematical Expression of Lenz’s Law</a:t>
              </a:r>
            </a:p>
          </p:txBody>
        </p:sp>
        <p:sp>
          <p:nvSpPr>
            <p:cNvPr id="7" name="TextBox 7"/>
            <p:cNvSpPr txBox="1"/>
            <p:nvPr/>
          </p:nvSpPr>
          <p:spPr>
            <a:xfrm>
              <a:off x="0" y="5048448"/>
              <a:ext cx="11099800" cy="1212982"/>
            </a:xfrm>
            <a:prstGeom prst="rect">
              <a:avLst/>
            </a:prstGeom>
          </p:spPr>
          <p:txBody>
            <a:bodyPr lIns="0" tIns="0" rIns="0" bIns="0" rtlCol="0" anchor="t">
              <a:spAutoFit/>
            </a:bodyPr>
            <a:lstStyle/>
            <a:p>
              <a:pPr marL="0" lvl="0" indent="0" algn="l">
                <a:lnSpc>
                  <a:spcPts val="3599"/>
                </a:lnSpc>
                <a:spcBef>
                  <a:spcPct val="0"/>
                </a:spcBef>
              </a:pPr>
              <a:r>
                <a:rPr lang="en-US" sz="2999">
                  <a:solidFill>
                    <a:srgbClr val="E4D9C8"/>
                  </a:solidFill>
                  <a:latin typeface="Poppins"/>
                  <a:ea typeface="Poppins"/>
                  <a:cs typeface="Poppins"/>
                  <a:sym typeface="Poppins"/>
                </a:rPr>
                <a:t>Understanding the formula </a:t>
              </a:r>
              <a:r>
                <a:rPr lang="en-US" sz="2999" b="1">
                  <a:solidFill>
                    <a:srgbClr val="E4D9C8"/>
                  </a:solidFill>
                  <a:latin typeface="Poppins Bold"/>
                  <a:ea typeface="Poppins Bold"/>
                  <a:cs typeface="Poppins Bold"/>
                  <a:sym typeface="Poppins Bold"/>
                </a:rPr>
                <a:t>ε = −N dΦ/dt</a:t>
              </a:r>
              <a:r>
                <a:rPr lang="en-US" sz="2999">
                  <a:solidFill>
                    <a:srgbClr val="E4D9C8"/>
                  </a:solidFill>
                  <a:latin typeface="Poppins"/>
                  <a:ea typeface="Poppins"/>
                  <a:cs typeface="Poppins"/>
                  <a:sym typeface="Poppins"/>
                </a:rPr>
                <a:t> and its significance</a:t>
              </a:r>
            </a:p>
          </p:txBody>
        </p:sp>
        <p:sp>
          <p:nvSpPr>
            <p:cNvPr id="8" name="TextBox 8"/>
            <p:cNvSpPr txBox="1"/>
            <p:nvPr/>
          </p:nvSpPr>
          <p:spPr>
            <a:xfrm>
              <a:off x="0" y="6839281"/>
              <a:ext cx="9182100" cy="2746844"/>
            </a:xfrm>
            <a:prstGeom prst="rect">
              <a:avLst/>
            </a:prstGeom>
          </p:spPr>
          <p:txBody>
            <a:bodyPr lIns="0" tIns="0" rIns="0" bIns="0" rtlCol="0" anchor="t">
              <a:spAutoFit/>
            </a:bodyPr>
            <a:lstStyle/>
            <a:p>
              <a:pPr marL="453392" lvl="1" indent="-226696" algn="l">
                <a:lnSpc>
                  <a:spcPts val="3360"/>
                </a:lnSpc>
                <a:buFont typeface="Arial"/>
                <a:buChar char="•"/>
              </a:pPr>
              <a:r>
                <a:rPr lang="en-US" sz="2100">
                  <a:solidFill>
                    <a:srgbClr val="E4D9C8"/>
                  </a:solidFill>
                  <a:latin typeface="Poppins Light"/>
                  <a:ea typeface="Poppins Light"/>
                  <a:cs typeface="Poppins Light"/>
                  <a:sym typeface="Poppins Light"/>
                </a:rPr>
                <a:t>ε = induced emf</a:t>
              </a:r>
            </a:p>
            <a:p>
              <a:pPr marL="453392" lvl="1" indent="-226696" algn="l">
                <a:lnSpc>
                  <a:spcPts val="3360"/>
                </a:lnSpc>
                <a:buFont typeface="Arial"/>
                <a:buChar char="•"/>
              </a:pPr>
              <a:r>
                <a:rPr lang="en-US" sz="2100">
                  <a:solidFill>
                    <a:srgbClr val="E4D9C8"/>
                  </a:solidFill>
                  <a:latin typeface="Poppins Light"/>
                  <a:ea typeface="Poppins Light"/>
                  <a:cs typeface="Poppins Light"/>
                  <a:sym typeface="Poppins Light"/>
                </a:rPr>
                <a:t>N = number of turns</a:t>
              </a:r>
            </a:p>
            <a:p>
              <a:pPr marL="453392" lvl="1" indent="-226696" algn="l">
                <a:lnSpc>
                  <a:spcPts val="3360"/>
                </a:lnSpc>
                <a:buFont typeface="Arial"/>
                <a:buChar char="•"/>
              </a:pPr>
              <a:r>
                <a:rPr lang="en-US" sz="2100">
                  <a:solidFill>
                    <a:srgbClr val="E4D9C8"/>
                  </a:solidFill>
                  <a:latin typeface="Poppins Light"/>
                  <a:ea typeface="Poppins Light"/>
                  <a:cs typeface="Poppins Light"/>
                  <a:sym typeface="Poppins Light"/>
                </a:rPr>
                <a:t>Φ = magnetic flux</a:t>
              </a:r>
            </a:p>
            <a:p>
              <a:pPr marL="453392" lvl="1" indent="-226696" algn="l">
                <a:lnSpc>
                  <a:spcPts val="3360"/>
                </a:lnSpc>
                <a:buFont typeface="Arial"/>
                <a:buChar char="•"/>
              </a:pPr>
              <a:r>
                <a:rPr lang="en-US" sz="2100">
                  <a:solidFill>
                    <a:srgbClr val="E4D9C8"/>
                  </a:solidFill>
                  <a:latin typeface="Poppins Light"/>
                  <a:ea typeface="Poppins Light"/>
                  <a:cs typeface="Poppins Light"/>
                  <a:sym typeface="Poppins Light"/>
                </a:rPr>
                <a:t>‘−’ sign shows opposition</a:t>
              </a:r>
            </a:p>
            <a:p>
              <a:pPr marL="0" lvl="0" indent="0" algn="l">
                <a:lnSpc>
                  <a:spcPts val="3360"/>
                </a:lnSpc>
              </a:pPr>
              <a:endParaRPr lang="en-US" sz="2100">
                <a:solidFill>
                  <a:srgbClr val="E4D9C8"/>
                </a:solidFill>
                <a:latin typeface="Poppins Light"/>
                <a:ea typeface="Poppins Light"/>
                <a:cs typeface="Poppins Light"/>
                <a:sym typeface="Poppins Light"/>
              </a:endParaRPr>
            </a:p>
          </p:txBody>
        </p:sp>
      </p:grpSp>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F4B52"/>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0" y="0"/>
            <a:ext cx="189775" cy="10287000"/>
            <a:chOff x="0" y="0"/>
            <a:chExt cx="49982" cy="2709333"/>
          </a:xfrm>
        </p:grpSpPr>
        <p:sp>
          <p:nvSpPr>
            <p:cNvPr id="3" name="Freeform 3"/>
            <p:cNvSpPr/>
            <p:nvPr/>
          </p:nvSpPr>
          <p:spPr>
            <a:xfrm>
              <a:off x="0" y="0"/>
              <a:ext cx="49982" cy="2709333"/>
            </a:xfrm>
            <a:custGeom>
              <a:avLst/>
              <a:gdLst/>
              <a:ahLst/>
              <a:cxnLst/>
              <a:rect l="l" t="t" r="r" b="b"/>
              <a:pathLst>
                <a:path w="49982" h="2709333">
                  <a:moveTo>
                    <a:pt x="0" y="0"/>
                  </a:moveTo>
                  <a:lnTo>
                    <a:pt x="49982" y="0"/>
                  </a:lnTo>
                  <a:lnTo>
                    <a:pt x="49982" y="2709333"/>
                  </a:lnTo>
                  <a:lnTo>
                    <a:pt x="0" y="2709333"/>
                  </a:lnTo>
                  <a:close/>
                </a:path>
              </a:pathLst>
            </a:custGeom>
            <a:solidFill>
              <a:srgbClr val="F3EDDA"/>
            </a:solidFill>
          </p:spPr>
        </p:sp>
        <p:sp>
          <p:nvSpPr>
            <p:cNvPr id="4" name="TextBox 4"/>
            <p:cNvSpPr txBox="1"/>
            <p:nvPr/>
          </p:nvSpPr>
          <p:spPr>
            <a:xfrm>
              <a:off x="0" y="-66675"/>
              <a:ext cx="49982" cy="2776008"/>
            </a:xfrm>
            <a:prstGeom prst="rect">
              <a:avLst/>
            </a:prstGeom>
          </p:spPr>
          <p:txBody>
            <a:bodyPr lIns="50800" tIns="50800" rIns="50800" bIns="50800" rtlCol="0" anchor="ctr"/>
            <a:lstStyle/>
            <a:p>
              <a:pPr marL="0" lvl="0" indent="0" algn="ctr">
                <a:lnSpc>
                  <a:spcPts val="2928"/>
                </a:lnSpc>
                <a:spcBef>
                  <a:spcPct val="0"/>
                </a:spcBef>
              </a:pPr>
              <a:endParaRPr/>
            </a:p>
          </p:txBody>
        </p:sp>
      </p:grpSp>
      <p:grpSp>
        <p:nvGrpSpPr>
          <p:cNvPr id="5" name="Group 5"/>
          <p:cNvGrpSpPr/>
          <p:nvPr/>
        </p:nvGrpSpPr>
        <p:grpSpPr>
          <a:xfrm>
            <a:off x="12172950" y="0"/>
            <a:ext cx="6115050" cy="10287000"/>
            <a:chOff x="0" y="0"/>
            <a:chExt cx="1610548" cy="2709333"/>
          </a:xfrm>
        </p:grpSpPr>
        <p:sp>
          <p:nvSpPr>
            <p:cNvPr id="6" name="Freeform 6"/>
            <p:cNvSpPr/>
            <p:nvPr/>
          </p:nvSpPr>
          <p:spPr>
            <a:xfrm>
              <a:off x="0" y="0"/>
              <a:ext cx="1610548" cy="2709333"/>
            </a:xfrm>
            <a:custGeom>
              <a:avLst/>
              <a:gdLst/>
              <a:ahLst/>
              <a:cxnLst/>
              <a:rect l="l" t="t" r="r" b="b"/>
              <a:pathLst>
                <a:path w="1610548" h="2709333">
                  <a:moveTo>
                    <a:pt x="0" y="0"/>
                  </a:moveTo>
                  <a:lnTo>
                    <a:pt x="1610548" y="0"/>
                  </a:lnTo>
                  <a:lnTo>
                    <a:pt x="1610548" y="2709333"/>
                  </a:lnTo>
                  <a:lnTo>
                    <a:pt x="0" y="2709333"/>
                  </a:lnTo>
                  <a:close/>
                </a:path>
              </a:pathLst>
            </a:custGeom>
            <a:solidFill>
              <a:srgbClr val="F3EDDA"/>
            </a:solidFill>
            <a:ln cap="sq">
              <a:noFill/>
              <a:prstDash val="solid"/>
              <a:miter/>
            </a:ln>
          </p:spPr>
        </p:sp>
        <p:sp>
          <p:nvSpPr>
            <p:cNvPr id="7" name="TextBox 7"/>
            <p:cNvSpPr txBox="1"/>
            <p:nvPr/>
          </p:nvSpPr>
          <p:spPr>
            <a:xfrm>
              <a:off x="0" y="-66675"/>
              <a:ext cx="1610548" cy="2776008"/>
            </a:xfrm>
            <a:prstGeom prst="rect">
              <a:avLst/>
            </a:prstGeom>
          </p:spPr>
          <p:txBody>
            <a:bodyPr lIns="50800" tIns="50800" rIns="50800" bIns="50800" rtlCol="0" anchor="ctr"/>
            <a:lstStyle/>
            <a:p>
              <a:pPr marL="0" lvl="0" indent="0" algn="ctr">
                <a:lnSpc>
                  <a:spcPts val="3359"/>
                </a:lnSpc>
              </a:pPr>
              <a:endParaRPr/>
            </a:p>
          </p:txBody>
        </p:sp>
      </p:grpSp>
      <p:sp>
        <p:nvSpPr>
          <p:cNvPr id="8" name="Freeform 8"/>
          <p:cNvSpPr/>
          <p:nvPr/>
        </p:nvSpPr>
        <p:spPr>
          <a:xfrm>
            <a:off x="6997066" y="3830232"/>
            <a:ext cx="9695568" cy="3411404"/>
          </a:xfrm>
          <a:custGeom>
            <a:avLst/>
            <a:gdLst/>
            <a:ahLst/>
            <a:cxnLst/>
            <a:rect l="l" t="t" r="r" b="b"/>
            <a:pathLst>
              <a:path w="9695568" h="3411404">
                <a:moveTo>
                  <a:pt x="0" y="0"/>
                </a:moveTo>
                <a:lnTo>
                  <a:pt x="9695568" y="0"/>
                </a:lnTo>
                <a:lnTo>
                  <a:pt x="9695568" y="3411404"/>
                </a:lnTo>
                <a:lnTo>
                  <a:pt x="0" y="3411404"/>
                </a:lnTo>
                <a:lnTo>
                  <a:pt x="0" y="0"/>
                </a:lnTo>
                <a:close/>
              </a:path>
            </a:pathLst>
          </a:custGeom>
          <a:blipFill>
            <a:blip r:embed="rId2"/>
            <a:stretch>
              <a:fillRect/>
            </a:stretch>
          </a:blipFill>
        </p:spPr>
      </p:sp>
      <p:sp>
        <p:nvSpPr>
          <p:cNvPr id="9" name="TextBox 9"/>
          <p:cNvSpPr txBox="1"/>
          <p:nvPr/>
        </p:nvSpPr>
        <p:spPr>
          <a:xfrm>
            <a:off x="666750" y="685800"/>
            <a:ext cx="5448300" cy="3683000"/>
          </a:xfrm>
          <a:prstGeom prst="rect">
            <a:avLst/>
          </a:prstGeom>
        </p:spPr>
        <p:txBody>
          <a:bodyPr lIns="0" tIns="0" rIns="0" bIns="0" rtlCol="0" anchor="t">
            <a:spAutoFit/>
          </a:bodyPr>
          <a:lstStyle/>
          <a:p>
            <a:pPr marL="0" lvl="0" indent="0" algn="l">
              <a:lnSpc>
                <a:spcPts val="7150"/>
              </a:lnSpc>
              <a:spcBef>
                <a:spcPct val="0"/>
              </a:spcBef>
            </a:pPr>
            <a:r>
              <a:rPr lang="en-US" sz="6500" u="none" strike="noStrike">
                <a:solidFill>
                  <a:srgbClr val="E4D9C8"/>
                </a:solidFill>
                <a:latin typeface="Helios Extended"/>
                <a:ea typeface="Helios Extended"/>
                <a:cs typeface="Helios Extended"/>
                <a:sym typeface="Helios Extended"/>
              </a:rPr>
              <a:t>Example 1: Magnet Approaches Coil</a:t>
            </a:r>
          </a:p>
        </p:txBody>
      </p:sp>
      <p:sp>
        <p:nvSpPr>
          <p:cNvPr id="10" name="TextBox 10"/>
          <p:cNvSpPr txBox="1"/>
          <p:nvPr/>
        </p:nvSpPr>
        <p:spPr>
          <a:xfrm>
            <a:off x="666750" y="4780978"/>
            <a:ext cx="5086350" cy="4781154"/>
          </a:xfrm>
          <a:prstGeom prst="rect">
            <a:avLst/>
          </a:prstGeom>
        </p:spPr>
        <p:txBody>
          <a:bodyPr lIns="0" tIns="0" rIns="0" bIns="0" rtlCol="0" anchor="t">
            <a:spAutoFit/>
          </a:bodyPr>
          <a:lstStyle/>
          <a:p>
            <a:pPr marL="647697" lvl="1" indent="-323848" algn="l">
              <a:lnSpc>
                <a:spcPts val="4799"/>
              </a:lnSpc>
              <a:buFont typeface="Arial"/>
              <a:buChar char="•"/>
            </a:pPr>
            <a:r>
              <a:rPr lang="en-US" sz="2999" u="none" strike="noStrike">
                <a:solidFill>
                  <a:srgbClr val="E4D9C8"/>
                </a:solidFill>
                <a:latin typeface="Poppins Light"/>
                <a:ea typeface="Poppins Light"/>
                <a:cs typeface="Poppins Light"/>
                <a:sym typeface="Poppins Light"/>
              </a:rPr>
              <a:t>Magnetic flux increases.</a:t>
            </a:r>
          </a:p>
          <a:p>
            <a:pPr marL="647697" lvl="1" indent="-323848" algn="l">
              <a:lnSpc>
                <a:spcPts val="4799"/>
              </a:lnSpc>
              <a:buFont typeface="Arial"/>
              <a:buChar char="•"/>
            </a:pPr>
            <a:r>
              <a:rPr lang="en-US" sz="2999" u="none" strike="noStrike">
                <a:solidFill>
                  <a:srgbClr val="E4D9C8"/>
                </a:solidFill>
                <a:latin typeface="Poppins Light"/>
                <a:ea typeface="Poppins Light"/>
                <a:cs typeface="Poppins Light"/>
                <a:sym typeface="Poppins Light"/>
              </a:rPr>
              <a:t>Coil produces a magnetic field opposing the magnet.</a:t>
            </a:r>
          </a:p>
          <a:p>
            <a:pPr marL="647697" lvl="1" indent="-323848" algn="l">
              <a:lnSpc>
                <a:spcPts val="4799"/>
              </a:lnSpc>
              <a:buFont typeface="Arial"/>
              <a:buChar char="•"/>
            </a:pPr>
            <a:r>
              <a:rPr lang="en-US" sz="2999" u="none" strike="noStrike">
                <a:solidFill>
                  <a:srgbClr val="E4D9C8"/>
                </a:solidFill>
                <a:latin typeface="Poppins Light"/>
                <a:ea typeface="Poppins Light"/>
                <a:cs typeface="Poppins Light"/>
                <a:sym typeface="Poppins Light"/>
              </a:rPr>
              <a:t>Coil face becomes North Pole (repels magnet).</a:t>
            </a:r>
          </a:p>
        </p:txBody>
      </p:sp>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F4B52"/>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0" y="0"/>
            <a:ext cx="189775" cy="10287000"/>
            <a:chOff x="0" y="0"/>
            <a:chExt cx="49982" cy="2709333"/>
          </a:xfrm>
        </p:grpSpPr>
        <p:sp>
          <p:nvSpPr>
            <p:cNvPr id="3" name="Freeform 3"/>
            <p:cNvSpPr/>
            <p:nvPr/>
          </p:nvSpPr>
          <p:spPr>
            <a:xfrm>
              <a:off x="0" y="0"/>
              <a:ext cx="49982" cy="2709333"/>
            </a:xfrm>
            <a:custGeom>
              <a:avLst/>
              <a:gdLst/>
              <a:ahLst/>
              <a:cxnLst/>
              <a:rect l="l" t="t" r="r" b="b"/>
              <a:pathLst>
                <a:path w="49982" h="2709333">
                  <a:moveTo>
                    <a:pt x="0" y="0"/>
                  </a:moveTo>
                  <a:lnTo>
                    <a:pt x="49982" y="0"/>
                  </a:lnTo>
                  <a:lnTo>
                    <a:pt x="49982" y="2709333"/>
                  </a:lnTo>
                  <a:lnTo>
                    <a:pt x="0" y="2709333"/>
                  </a:lnTo>
                  <a:close/>
                </a:path>
              </a:pathLst>
            </a:custGeom>
            <a:solidFill>
              <a:srgbClr val="F3EDDA"/>
            </a:solidFill>
          </p:spPr>
        </p:sp>
        <p:sp>
          <p:nvSpPr>
            <p:cNvPr id="4" name="TextBox 4"/>
            <p:cNvSpPr txBox="1"/>
            <p:nvPr/>
          </p:nvSpPr>
          <p:spPr>
            <a:xfrm>
              <a:off x="0" y="-57150"/>
              <a:ext cx="49982" cy="2766483"/>
            </a:xfrm>
            <a:prstGeom prst="rect">
              <a:avLst/>
            </a:prstGeom>
          </p:spPr>
          <p:txBody>
            <a:bodyPr lIns="50800" tIns="50800" rIns="50800" bIns="50800" rtlCol="0" anchor="ctr"/>
            <a:lstStyle/>
            <a:p>
              <a:pPr marL="0" lvl="0" indent="0" algn="ctr">
                <a:lnSpc>
                  <a:spcPts val="2837"/>
                </a:lnSpc>
                <a:spcBef>
                  <a:spcPct val="0"/>
                </a:spcBef>
              </a:pPr>
              <a:endParaRPr/>
            </a:p>
          </p:txBody>
        </p:sp>
      </p:grpSp>
      <p:sp>
        <p:nvSpPr>
          <p:cNvPr id="5" name="TextBox 5"/>
          <p:cNvSpPr txBox="1"/>
          <p:nvPr/>
        </p:nvSpPr>
        <p:spPr>
          <a:xfrm>
            <a:off x="666750" y="685800"/>
            <a:ext cx="5448300" cy="4587875"/>
          </a:xfrm>
          <a:prstGeom prst="rect">
            <a:avLst/>
          </a:prstGeom>
        </p:spPr>
        <p:txBody>
          <a:bodyPr lIns="0" tIns="0" rIns="0" bIns="0" rtlCol="0" anchor="t">
            <a:spAutoFit/>
          </a:bodyPr>
          <a:lstStyle/>
          <a:p>
            <a:pPr marL="0" lvl="0" indent="0" algn="l">
              <a:lnSpc>
                <a:spcPts val="7150"/>
              </a:lnSpc>
              <a:spcBef>
                <a:spcPct val="0"/>
              </a:spcBef>
            </a:pPr>
            <a:r>
              <a:rPr lang="en-US" sz="6500" u="none" strike="noStrike">
                <a:solidFill>
                  <a:srgbClr val="E4D9C8"/>
                </a:solidFill>
                <a:latin typeface="Helios Extended"/>
                <a:ea typeface="Helios Extended"/>
                <a:cs typeface="Helios Extended"/>
                <a:sym typeface="Helios Extended"/>
              </a:rPr>
              <a:t>Example 2: Magnet Moves Away from Coil</a:t>
            </a:r>
          </a:p>
        </p:txBody>
      </p:sp>
      <p:sp>
        <p:nvSpPr>
          <p:cNvPr id="6" name="TextBox 6"/>
          <p:cNvSpPr txBox="1"/>
          <p:nvPr/>
        </p:nvSpPr>
        <p:spPr>
          <a:xfrm>
            <a:off x="666750" y="5677197"/>
            <a:ext cx="5086350" cy="4781154"/>
          </a:xfrm>
          <a:prstGeom prst="rect">
            <a:avLst/>
          </a:prstGeom>
        </p:spPr>
        <p:txBody>
          <a:bodyPr lIns="0" tIns="0" rIns="0" bIns="0" rtlCol="0" anchor="t">
            <a:spAutoFit/>
          </a:bodyPr>
          <a:lstStyle/>
          <a:p>
            <a:pPr marL="647697" lvl="1" indent="-323848" algn="l">
              <a:lnSpc>
                <a:spcPts val="4799"/>
              </a:lnSpc>
              <a:buFont typeface="Arial"/>
              <a:buChar char="•"/>
            </a:pPr>
            <a:r>
              <a:rPr lang="en-US" sz="2999" u="none" strike="noStrike">
                <a:solidFill>
                  <a:srgbClr val="E4D9C8"/>
                </a:solidFill>
                <a:latin typeface="Poppins Light"/>
                <a:ea typeface="Poppins Light"/>
                <a:cs typeface="Poppins Light"/>
                <a:sym typeface="Poppins Light"/>
              </a:rPr>
              <a:t>Magnetic flux decreases.</a:t>
            </a:r>
          </a:p>
          <a:p>
            <a:pPr marL="647697" lvl="1" indent="-323848" algn="l">
              <a:lnSpc>
                <a:spcPts val="4799"/>
              </a:lnSpc>
              <a:buFont typeface="Arial"/>
              <a:buChar char="•"/>
            </a:pPr>
            <a:r>
              <a:rPr lang="en-US" sz="2999" u="none" strike="noStrike">
                <a:solidFill>
                  <a:srgbClr val="E4D9C8"/>
                </a:solidFill>
                <a:latin typeface="Poppins Light"/>
                <a:ea typeface="Poppins Light"/>
                <a:cs typeface="Poppins Light"/>
                <a:sym typeface="Poppins Light"/>
              </a:rPr>
              <a:t>Coil produces field that attracts the magnet.</a:t>
            </a:r>
          </a:p>
          <a:p>
            <a:pPr marL="647697" lvl="1" indent="-323848" algn="l">
              <a:lnSpc>
                <a:spcPts val="4799"/>
              </a:lnSpc>
              <a:buFont typeface="Arial"/>
              <a:buChar char="•"/>
            </a:pPr>
            <a:r>
              <a:rPr lang="en-US" sz="2999" u="none" strike="noStrike">
                <a:solidFill>
                  <a:srgbClr val="E4D9C8"/>
                </a:solidFill>
                <a:latin typeface="Poppins Light"/>
                <a:ea typeface="Poppins Light"/>
                <a:cs typeface="Poppins Light"/>
                <a:sym typeface="Poppins Light"/>
              </a:rPr>
              <a:t>Coil face becomes South Pole (attracts magnet).</a:t>
            </a:r>
          </a:p>
          <a:p>
            <a:pPr algn="l">
              <a:lnSpc>
                <a:spcPts val="4799"/>
              </a:lnSpc>
            </a:pPr>
            <a:endParaRPr lang="en-US" sz="2999" u="none" strike="noStrike">
              <a:solidFill>
                <a:srgbClr val="E4D9C8"/>
              </a:solidFill>
              <a:latin typeface="Poppins Light"/>
              <a:ea typeface="Poppins Light"/>
              <a:cs typeface="Poppins Light"/>
              <a:sym typeface="Poppins Light"/>
            </a:endParaRPr>
          </a:p>
        </p:txBody>
      </p:sp>
      <p:grpSp>
        <p:nvGrpSpPr>
          <p:cNvPr id="7" name="Group 7"/>
          <p:cNvGrpSpPr/>
          <p:nvPr/>
        </p:nvGrpSpPr>
        <p:grpSpPr>
          <a:xfrm>
            <a:off x="12172950" y="0"/>
            <a:ext cx="6115050" cy="10287000"/>
            <a:chOff x="0" y="0"/>
            <a:chExt cx="1610548" cy="2709333"/>
          </a:xfrm>
        </p:grpSpPr>
        <p:sp>
          <p:nvSpPr>
            <p:cNvPr id="8" name="Freeform 8"/>
            <p:cNvSpPr/>
            <p:nvPr/>
          </p:nvSpPr>
          <p:spPr>
            <a:xfrm>
              <a:off x="0" y="0"/>
              <a:ext cx="1610548" cy="2709333"/>
            </a:xfrm>
            <a:custGeom>
              <a:avLst/>
              <a:gdLst/>
              <a:ahLst/>
              <a:cxnLst/>
              <a:rect l="l" t="t" r="r" b="b"/>
              <a:pathLst>
                <a:path w="1610548" h="2709333">
                  <a:moveTo>
                    <a:pt x="0" y="0"/>
                  </a:moveTo>
                  <a:lnTo>
                    <a:pt x="1610548" y="0"/>
                  </a:lnTo>
                  <a:lnTo>
                    <a:pt x="1610548" y="2709333"/>
                  </a:lnTo>
                  <a:lnTo>
                    <a:pt x="0" y="2709333"/>
                  </a:lnTo>
                  <a:close/>
                </a:path>
              </a:pathLst>
            </a:custGeom>
            <a:solidFill>
              <a:srgbClr val="F3EDDA"/>
            </a:solidFill>
            <a:ln cap="sq">
              <a:noFill/>
              <a:prstDash val="solid"/>
              <a:miter/>
            </a:ln>
          </p:spPr>
        </p:sp>
        <p:sp>
          <p:nvSpPr>
            <p:cNvPr id="9" name="TextBox 9"/>
            <p:cNvSpPr txBox="1"/>
            <p:nvPr/>
          </p:nvSpPr>
          <p:spPr>
            <a:xfrm>
              <a:off x="0" y="-66675"/>
              <a:ext cx="1610548" cy="2776008"/>
            </a:xfrm>
            <a:prstGeom prst="rect">
              <a:avLst/>
            </a:prstGeom>
          </p:spPr>
          <p:txBody>
            <a:bodyPr lIns="50800" tIns="50800" rIns="50800" bIns="50800" rtlCol="0" anchor="ctr"/>
            <a:lstStyle/>
            <a:p>
              <a:pPr marL="0" lvl="0" indent="0" algn="ctr">
                <a:lnSpc>
                  <a:spcPts val="3359"/>
                </a:lnSpc>
              </a:pPr>
              <a:endParaRPr/>
            </a:p>
          </p:txBody>
        </p:sp>
      </p:grpSp>
      <p:sp>
        <p:nvSpPr>
          <p:cNvPr id="10" name="Freeform 10"/>
          <p:cNvSpPr/>
          <p:nvPr/>
        </p:nvSpPr>
        <p:spPr>
          <a:xfrm>
            <a:off x="7554591" y="2970213"/>
            <a:ext cx="9704709" cy="3396648"/>
          </a:xfrm>
          <a:custGeom>
            <a:avLst/>
            <a:gdLst/>
            <a:ahLst/>
            <a:cxnLst/>
            <a:rect l="l" t="t" r="r" b="b"/>
            <a:pathLst>
              <a:path w="9704709" h="3396648">
                <a:moveTo>
                  <a:pt x="0" y="0"/>
                </a:moveTo>
                <a:lnTo>
                  <a:pt x="9704709" y="0"/>
                </a:lnTo>
                <a:lnTo>
                  <a:pt x="9704709" y="3396648"/>
                </a:lnTo>
                <a:lnTo>
                  <a:pt x="0" y="3396648"/>
                </a:lnTo>
                <a:lnTo>
                  <a:pt x="0" y="0"/>
                </a:lnTo>
                <a:close/>
              </a:path>
            </a:pathLst>
          </a:custGeom>
          <a:blipFill>
            <a:blip r:embed="rId2"/>
            <a:stretch>
              <a:fillRect/>
            </a:stretch>
          </a:blipFill>
        </p:spPr>
      </p:sp>
    </p:spTree>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F4B52"/>
        </a:solidFill>
        <a:effectLst/>
      </p:bgPr>
    </p:bg>
    <p:spTree>
      <p:nvGrpSpPr>
        <p:cNvPr id="1" name=""/>
        <p:cNvGrpSpPr/>
        <p:nvPr/>
      </p:nvGrpSpPr>
      <p:grpSpPr>
        <a:xfrm>
          <a:off x="0" y="0"/>
          <a:ext cx="0" cy="0"/>
          <a:chOff x="0" y="0"/>
          <a:chExt cx="0" cy="0"/>
        </a:xfrm>
      </p:grpSpPr>
      <p:sp>
        <p:nvSpPr>
          <p:cNvPr id="2" name="TextBox 2"/>
          <p:cNvSpPr txBox="1"/>
          <p:nvPr/>
        </p:nvSpPr>
        <p:spPr>
          <a:xfrm>
            <a:off x="280469" y="560993"/>
            <a:ext cx="9398968" cy="1873250"/>
          </a:xfrm>
          <a:prstGeom prst="rect">
            <a:avLst/>
          </a:prstGeom>
        </p:spPr>
        <p:txBody>
          <a:bodyPr lIns="0" tIns="0" rIns="0" bIns="0" rtlCol="0" anchor="t">
            <a:spAutoFit/>
          </a:bodyPr>
          <a:lstStyle/>
          <a:p>
            <a:pPr marL="0" lvl="0" indent="0" algn="l">
              <a:lnSpc>
                <a:spcPts val="7150"/>
              </a:lnSpc>
              <a:spcBef>
                <a:spcPct val="0"/>
              </a:spcBef>
            </a:pPr>
            <a:r>
              <a:rPr lang="en-US" sz="6500" u="none" strike="noStrike">
                <a:solidFill>
                  <a:srgbClr val="E4D9C8"/>
                </a:solidFill>
                <a:latin typeface="Helios Extended"/>
                <a:ea typeface="Helios Extended"/>
                <a:cs typeface="Helios Extended"/>
                <a:sym typeface="Helios Extended"/>
              </a:rPr>
              <a:t>Energy Conservation in Lenz’s Law</a:t>
            </a:r>
          </a:p>
        </p:txBody>
      </p:sp>
      <p:sp>
        <p:nvSpPr>
          <p:cNvPr id="3" name="TextBox 3"/>
          <p:cNvSpPr txBox="1"/>
          <p:nvPr/>
        </p:nvSpPr>
        <p:spPr>
          <a:xfrm>
            <a:off x="280469" y="3526266"/>
            <a:ext cx="9119496" cy="4181128"/>
          </a:xfrm>
          <a:prstGeom prst="rect">
            <a:avLst/>
          </a:prstGeom>
        </p:spPr>
        <p:txBody>
          <a:bodyPr lIns="0" tIns="0" rIns="0" bIns="0" rtlCol="0" anchor="t">
            <a:spAutoFit/>
          </a:bodyPr>
          <a:lstStyle/>
          <a:p>
            <a:pPr marL="647697" lvl="1" indent="-323848" algn="l">
              <a:lnSpc>
                <a:spcPts val="4799"/>
              </a:lnSpc>
              <a:spcBef>
                <a:spcPct val="0"/>
              </a:spcBef>
              <a:buFont typeface="Arial"/>
              <a:buChar char="•"/>
            </a:pPr>
            <a:r>
              <a:rPr lang="en-US" sz="2999" u="none" strike="noStrike">
                <a:solidFill>
                  <a:srgbClr val="E4D9C8"/>
                </a:solidFill>
                <a:latin typeface="Poppins Light"/>
                <a:ea typeface="Poppins Light"/>
                <a:cs typeface="Poppins Light"/>
                <a:sym typeface="Poppins Light"/>
              </a:rPr>
              <a:t>“If induced current did not oppose flux change, the magnet would move freely.”</a:t>
            </a:r>
          </a:p>
          <a:p>
            <a:pPr marL="647697" lvl="1" indent="-323848" algn="l">
              <a:lnSpc>
                <a:spcPts val="4799"/>
              </a:lnSpc>
              <a:spcBef>
                <a:spcPct val="0"/>
              </a:spcBef>
              <a:buFont typeface="Arial"/>
              <a:buChar char="•"/>
            </a:pPr>
            <a:r>
              <a:rPr lang="en-US" sz="2999" u="none" strike="noStrike">
                <a:solidFill>
                  <a:srgbClr val="E4D9C8"/>
                </a:solidFill>
                <a:latin typeface="Poppins Light"/>
                <a:ea typeface="Poppins Light"/>
                <a:cs typeface="Poppins Light"/>
                <a:sym typeface="Poppins Light"/>
              </a:rPr>
              <a:t>“This would create free energy — which is impossible.”</a:t>
            </a:r>
          </a:p>
          <a:p>
            <a:pPr marL="647697" lvl="1" indent="-323848" algn="l">
              <a:lnSpc>
                <a:spcPts val="4799"/>
              </a:lnSpc>
              <a:spcBef>
                <a:spcPct val="0"/>
              </a:spcBef>
              <a:buFont typeface="Arial"/>
              <a:buChar char="•"/>
            </a:pPr>
            <a:r>
              <a:rPr lang="en-US" sz="2999" u="none" strike="noStrike">
                <a:solidFill>
                  <a:srgbClr val="E4D9C8"/>
                </a:solidFill>
                <a:latin typeface="Poppins Light"/>
                <a:ea typeface="Poppins Light"/>
                <a:cs typeface="Poppins Light"/>
                <a:sym typeface="Poppins Light"/>
              </a:rPr>
              <a:t>“Lenz’s Law ensures that energy is always conserved.”</a:t>
            </a:r>
          </a:p>
          <a:p>
            <a:pPr algn="l">
              <a:lnSpc>
                <a:spcPts val="4799"/>
              </a:lnSpc>
              <a:spcBef>
                <a:spcPct val="0"/>
              </a:spcBef>
            </a:pPr>
            <a:endParaRPr lang="en-US" sz="2999" u="none" strike="noStrike">
              <a:solidFill>
                <a:srgbClr val="E4D9C8"/>
              </a:solidFill>
              <a:latin typeface="Poppins Light"/>
              <a:ea typeface="Poppins Light"/>
              <a:cs typeface="Poppins Light"/>
              <a:sym typeface="Poppins Light"/>
            </a:endParaRPr>
          </a:p>
        </p:txBody>
      </p:sp>
      <p:grpSp>
        <p:nvGrpSpPr>
          <p:cNvPr id="4" name="Group 4"/>
          <p:cNvGrpSpPr/>
          <p:nvPr/>
        </p:nvGrpSpPr>
        <p:grpSpPr>
          <a:xfrm>
            <a:off x="12172950" y="0"/>
            <a:ext cx="6115050" cy="10287000"/>
            <a:chOff x="0" y="0"/>
            <a:chExt cx="1610548" cy="2709333"/>
          </a:xfrm>
        </p:grpSpPr>
        <p:sp>
          <p:nvSpPr>
            <p:cNvPr id="5" name="Freeform 5"/>
            <p:cNvSpPr/>
            <p:nvPr/>
          </p:nvSpPr>
          <p:spPr>
            <a:xfrm>
              <a:off x="0" y="0"/>
              <a:ext cx="1610548" cy="2709333"/>
            </a:xfrm>
            <a:custGeom>
              <a:avLst/>
              <a:gdLst/>
              <a:ahLst/>
              <a:cxnLst/>
              <a:rect l="l" t="t" r="r" b="b"/>
              <a:pathLst>
                <a:path w="1610548" h="2709333">
                  <a:moveTo>
                    <a:pt x="0" y="0"/>
                  </a:moveTo>
                  <a:lnTo>
                    <a:pt x="1610548" y="0"/>
                  </a:lnTo>
                  <a:lnTo>
                    <a:pt x="1610548" y="2709333"/>
                  </a:lnTo>
                  <a:lnTo>
                    <a:pt x="0" y="2709333"/>
                  </a:lnTo>
                  <a:close/>
                </a:path>
              </a:pathLst>
            </a:custGeom>
            <a:solidFill>
              <a:srgbClr val="F3EDDA"/>
            </a:solidFill>
            <a:ln cap="sq">
              <a:noFill/>
              <a:prstDash val="solid"/>
              <a:miter/>
            </a:ln>
          </p:spPr>
        </p:sp>
        <p:sp>
          <p:nvSpPr>
            <p:cNvPr id="6" name="TextBox 6"/>
            <p:cNvSpPr txBox="1"/>
            <p:nvPr/>
          </p:nvSpPr>
          <p:spPr>
            <a:xfrm>
              <a:off x="0" y="-66675"/>
              <a:ext cx="1610548" cy="2776008"/>
            </a:xfrm>
            <a:prstGeom prst="rect">
              <a:avLst/>
            </a:prstGeom>
          </p:spPr>
          <p:txBody>
            <a:bodyPr lIns="50800" tIns="50800" rIns="50800" bIns="50800" rtlCol="0" anchor="ctr"/>
            <a:lstStyle/>
            <a:p>
              <a:pPr marL="0" lvl="0" indent="0" algn="ctr">
                <a:lnSpc>
                  <a:spcPts val="3359"/>
                </a:lnSpc>
              </a:pPr>
              <a:endParaRPr/>
            </a:p>
          </p:txBody>
        </p:sp>
      </p:grpSp>
      <p:sp>
        <p:nvSpPr>
          <p:cNvPr id="7" name="Freeform 7"/>
          <p:cNvSpPr/>
          <p:nvPr/>
        </p:nvSpPr>
        <p:spPr>
          <a:xfrm>
            <a:off x="9922487" y="1785070"/>
            <a:ext cx="6716860" cy="6716860"/>
          </a:xfrm>
          <a:custGeom>
            <a:avLst/>
            <a:gdLst/>
            <a:ahLst/>
            <a:cxnLst/>
            <a:rect l="l" t="t" r="r" b="b"/>
            <a:pathLst>
              <a:path w="6716860" h="6716860">
                <a:moveTo>
                  <a:pt x="0" y="0"/>
                </a:moveTo>
                <a:lnTo>
                  <a:pt x="6716860" y="0"/>
                </a:lnTo>
                <a:lnTo>
                  <a:pt x="6716860" y="6716860"/>
                </a:lnTo>
                <a:lnTo>
                  <a:pt x="0" y="6716860"/>
                </a:lnTo>
                <a:lnTo>
                  <a:pt x="0" y="0"/>
                </a:lnTo>
                <a:close/>
              </a:path>
            </a:pathLst>
          </a:custGeom>
          <a:blipFill>
            <a:blip r:embed="rId2"/>
            <a:stretch>
              <a:fillRect/>
            </a:stretch>
          </a:blipFill>
        </p:spPr>
      </p:sp>
    </p:spTree>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533</Words>
  <Application>Microsoft Office PowerPoint</Application>
  <PresentationFormat>Custom</PresentationFormat>
  <Paragraphs>54</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Poppins Bold</vt:lpstr>
      <vt:lpstr>Canva Sans Bold</vt:lpstr>
      <vt:lpstr>Poppins</vt:lpstr>
      <vt:lpstr>Calibri</vt:lpstr>
      <vt:lpstr>Poppins Light</vt:lpstr>
      <vt:lpstr>Helios Extended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Lenz’s Law</dc:title>
  <dc:description>Presentation - Lenz’s Law</dc:description>
  <cp:lastModifiedBy>Microsoft account</cp:lastModifiedBy>
  <cp:revision>5</cp:revision>
  <dcterms:created xsi:type="dcterms:W3CDTF">2006-08-16T00:00:00Z</dcterms:created>
  <dcterms:modified xsi:type="dcterms:W3CDTF">2025-10-05T16:26:03Z</dcterms:modified>
  <dc:identifier>DAG0sjzQJAQ</dc:identifier>
</cp:coreProperties>
</file>